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79" r:id="rId11"/>
    <p:sldId id="280" r:id="rId12"/>
    <p:sldId id="264" r:id="rId13"/>
    <p:sldId id="276" r:id="rId14"/>
    <p:sldId id="281" r:id="rId15"/>
    <p:sldId id="282" r:id="rId16"/>
    <p:sldId id="266" r:id="rId17"/>
    <p:sldId id="267" r:id="rId18"/>
    <p:sldId id="268" r:id="rId19"/>
    <p:sldId id="269" r:id="rId20"/>
    <p:sldId id="277" r:id="rId21"/>
    <p:sldId id="271" r:id="rId22"/>
    <p:sldId id="270" r:id="rId23"/>
    <p:sldId id="272" r:id="rId24"/>
    <p:sldId id="273" r:id="rId25"/>
    <p:sldId id="274" r:id="rId26"/>
    <p:sldId id="275" r:id="rId27"/>
    <p:sldId id="27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CA984023-81F3-421A-B94A-E909223DC16D}" type="datetimeFigureOut">
              <a:rPr lang="en-US" smtClean="0"/>
              <a:t>4/1/2013</a:t>
            </a:fld>
            <a:endParaRPr lang="en-US"/>
          </a:p>
        </p:txBody>
      </p:sp>
      <p:sp>
        <p:nvSpPr>
          <p:cNvPr id="8" name="Slide Number Placeholder 7"/>
          <p:cNvSpPr>
            <a:spLocks noGrp="1"/>
          </p:cNvSpPr>
          <p:nvPr>
            <p:ph type="sldNum" sz="quarter" idx="11"/>
          </p:nvPr>
        </p:nvSpPr>
        <p:spPr/>
        <p:txBody>
          <a:bodyPr/>
          <a:lstStyle/>
          <a:p>
            <a:fld id="{426A2E91-4967-47B4-88ED-D89571E7D9E7}"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84023-81F3-421A-B94A-E909223DC16D}" type="datetimeFigureOut">
              <a:rPr lang="en-US" smtClean="0"/>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6A2E91-4967-47B4-88ED-D89571E7D9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84023-81F3-421A-B94A-E909223DC16D}" type="datetimeFigureOut">
              <a:rPr lang="en-US" smtClean="0"/>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6A2E91-4967-47B4-88ED-D89571E7D9E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CA984023-81F3-421A-B94A-E909223DC16D}" type="datetimeFigureOut">
              <a:rPr lang="en-US" smtClean="0"/>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6A2E91-4967-47B4-88ED-D89571E7D9E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984023-81F3-421A-B94A-E909223DC16D}" type="datetimeFigureOut">
              <a:rPr lang="en-US" smtClean="0"/>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6A2E91-4967-47B4-88ED-D89571E7D9E7}"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CA984023-81F3-421A-B94A-E909223DC16D}" type="datetimeFigureOut">
              <a:rPr lang="en-US" smtClean="0"/>
              <a:t>4/1/2013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6A2E91-4967-47B4-88ED-D89571E7D9E7}"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A984023-81F3-421A-B94A-E909223DC16D}" type="datetimeFigureOut">
              <a:rPr lang="en-US" smtClean="0"/>
              <a:t>4/1/2013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6A2E91-4967-47B4-88ED-D89571E7D9E7}"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984023-81F3-421A-B94A-E909223DC16D}" type="datetimeFigureOut">
              <a:rPr lang="en-US" smtClean="0"/>
              <a:t>4/1/2013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6A2E91-4967-47B4-88ED-D89571E7D9E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984023-81F3-421A-B94A-E909223DC16D}" type="datetimeFigureOut">
              <a:rPr lang="en-US" smtClean="0"/>
              <a:t>4/1/2013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6A2E91-4967-47B4-88ED-D89571E7D9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84023-81F3-421A-B94A-E909223DC16D}" type="datetimeFigureOut">
              <a:rPr lang="en-US" smtClean="0"/>
              <a:t>4/1/2013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6A2E91-4967-47B4-88ED-D89571E7D9E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84023-81F3-421A-B94A-E909223DC16D}" type="datetimeFigureOut">
              <a:rPr lang="en-US" smtClean="0"/>
              <a:t>4/1/2013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6A2E91-4967-47B4-88ED-D89571E7D9E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CA984023-81F3-421A-B94A-E909223DC16D}" type="datetimeFigureOut">
              <a:rPr lang="en-US" smtClean="0"/>
              <a:t>4/1/2013</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26A2E91-4967-47B4-88ED-D89571E7D9E7}"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15.xml.rels><?xml version="1.0" encoding="UTF-8" standalone="yes"?>
<Relationships xmlns="http://schemas.openxmlformats.org/package/2006/relationships"><Relationship Id="rId3" Type="http://schemas.openxmlformats.org/officeDocument/2006/relationships/oleObject" Target="file:///C:\Documents%20and%20Settings\Robert%20%20Metzger\My%20Documents\Air%20Monitoring%20Results.wpd\0" TargetMode="Externa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Contamination of food imports into the United States in the early days after the Fukushima accident</a:t>
            </a:r>
            <a:endParaRPr lang="en-US" sz="5400" dirty="0"/>
          </a:p>
        </p:txBody>
      </p:sp>
      <p:sp>
        <p:nvSpPr>
          <p:cNvPr id="3" name="Subtitle 2"/>
          <p:cNvSpPr>
            <a:spLocks noGrp="1"/>
          </p:cNvSpPr>
          <p:nvPr>
            <p:ph type="subTitle" idx="1"/>
          </p:nvPr>
        </p:nvSpPr>
        <p:spPr/>
        <p:txBody>
          <a:bodyPr/>
          <a:lstStyle/>
          <a:p>
            <a:r>
              <a:rPr lang="en-US" dirty="0" smtClean="0">
                <a:solidFill>
                  <a:schemeClr val="tx1"/>
                </a:solidFill>
              </a:rPr>
              <a:t>Robert L. Metzger, Ph.D.</a:t>
            </a:r>
          </a:p>
          <a:p>
            <a:r>
              <a:rPr lang="en-US" dirty="0" smtClean="0">
                <a:solidFill>
                  <a:schemeClr val="tx1"/>
                </a:solidFill>
              </a:rPr>
              <a:t>Radiation Safety Engineering, Inc.</a:t>
            </a:r>
            <a:endParaRPr lang="en-US" dirty="0">
              <a:solidFill>
                <a:schemeClr val="tx1"/>
              </a:solidFill>
            </a:endParaRPr>
          </a:p>
        </p:txBody>
      </p:sp>
    </p:spTree>
    <p:extLst>
      <p:ext uri="{BB962C8B-B14F-4D97-AF65-F5344CB8AC3E}">
        <p14:creationId xmlns:p14="http://schemas.microsoft.com/office/powerpoint/2010/main" val="1685940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Airborne Releases</a:t>
            </a:r>
            <a:endParaRPr lang="en-US" dirty="0"/>
          </a:p>
        </p:txBody>
      </p:sp>
      <p:sp>
        <p:nvSpPr>
          <p:cNvPr id="3" name="Content Placeholder 2"/>
          <p:cNvSpPr>
            <a:spLocks noGrp="1"/>
          </p:cNvSpPr>
          <p:nvPr>
            <p:ph idx="1"/>
          </p:nvPr>
        </p:nvSpPr>
        <p:spPr/>
        <p:txBody>
          <a:bodyPr/>
          <a:lstStyle/>
          <a:p>
            <a:r>
              <a:rPr lang="en-US" dirty="0" smtClean="0">
                <a:solidFill>
                  <a:schemeClr val="tx1"/>
                </a:solidFill>
              </a:rPr>
              <a:t>TEPCO estimates 500 </a:t>
            </a:r>
            <a:r>
              <a:rPr lang="en-US" dirty="0" err="1" smtClean="0">
                <a:solidFill>
                  <a:schemeClr val="tx1"/>
                </a:solidFill>
              </a:rPr>
              <a:t>PBq</a:t>
            </a:r>
            <a:r>
              <a:rPr lang="en-US" dirty="0" smtClean="0">
                <a:solidFill>
                  <a:schemeClr val="tx1"/>
                </a:solidFill>
              </a:rPr>
              <a:t> (13.5 </a:t>
            </a:r>
            <a:r>
              <a:rPr lang="en-US" dirty="0" err="1" smtClean="0">
                <a:solidFill>
                  <a:schemeClr val="tx1"/>
                </a:solidFill>
              </a:rPr>
              <a:t>MCi</a:t>
            </a:r>
            <a:r>
              <a:rPr lang="en-US" dirty="0" smtClean="0">
                <a:solidFill>
                  <a:schemeClr val="tx1"/>
                </a:solidFill>
              </a:rPr>
              <a:t>) of </a:t>
            </a:r>
            <a:r>
              <a:rPr lang="en-US" baseline="30000" dirty="0" smtClean="0">
                <a:solidFill>
                  <a:schemeClr val="tx1"/>
                </a:solidFill>
              </a:rPr>
              <a:t>131</a:t>
            </a:r>
            <a:r>
              <a:rPr lang="en-US" dirty="0" smtClean="0">
                <a:solidFill>
                  <a:schemeClr val="tx1"/>
                </a:solidFill>
              </a:rPr>
              <a:t>I, and 10 </a:t>
            </a:r>
            <a:r>
              <a:rPr lang="en-US" dirty="0" err="1" smtClean="0">
                <a:solidFill>
                  <a:schemeClr val="tx1"/>
                </a:solidFill>
              </a:rPr>
              <a:t>PBq</a:t>
            </a:r>
            <a:r>
              <a:rPr lang="en-US" dirty="0" smtClean="0">
                <a:solidFill>
                  <a:schemeClr val="tx1"/>
                </a:solidFill>
              </a:rPr>
              <a:t> (0.27 </a:t>
            </a:r>
            <a:r>
              <a:rPr lang="en-US" dirty="0" err="1" smtClean="0">
                <a:solidFill>
                  <a:schemeClr val="tx1"/>
                </a:solidFill>
              </a:rPr>
              <a:t>MCi</a:t>
            </a:r>
            <a:r>
              <a:rPr lang="en-US" dirty="0" smtClean="0">
                <a:solidFill>
                  <a:schemeClr val="tx1"/>
                </a:solidFill>
              </a:rPr>
              <a:t>) each  of </a:t>
            </a:r>
            <a:r>
              <a:rPr lang="en-US" baseline="30000" dirty="0" smtClean="0">
                <a:solidFill>
                  <a:schemeClr val="tx1"/>
                </a:solidFill>
              </a:rPr>
              <a:t>134</a:t>
            </a:r>
            <a:r>
              <a:rPr lang="en-US" dirty="0" smtClean="0">
                <a:solidFill>
                  <a:schemeClr val="tx1"/>
                </a:solidFill>
              </a:rPr>
              <a:t>Cs and </a:t>
            </a:r>
            <a:r>
              <a:rPr lang="en-US" baseline="30000" dirty="0" smtClean="0">
                <a:solidFill>
                  <a:schemeClr val="tx1"/>
                </a:solidFill>
              </a:rPr>
              <a:t>137</a:t>
            </a:r>
            <a:r>
              <a:rPr lang="en-US" dirty="0" smtClean="0">
                <a:solidFill>
                  <a:schemeClr val="tx1"/>
                </a:solidFill>
              </a:rPr>
              <a:t>Cs were released to the atmosphere between March 12 to 31.</a:t>
            </a:r>
          </a:p>
          <a:p>
            <a:r>
              <a:rPr lang="en-US" dirty="0" smtClean="0">
                <a:solidFill>
                  <a:schemeClr val="tx1"/>
                </a:solidFill>
              </a:rPr>
              <a:t>500 </a:t>
            </a:r>
            <a:r>
              <a:rPr lang="en-US" dirty="0" err="1" smtClean="0">
                <a:solidFill>
                  <a:schemeClr val="tx1"/>
                </a:solidFill>
              </a:rPr>
              <a:t>PBq</a:t>
            </a:r>
            <a:r>
              <a:rPr lang="en-US" dirty="0" smtClean="0">
                <a:solidFill>
                  <a:schemeClr val="tx1"/>
                </a:solidFill>
              </a:rPr>
              <a:t> of noble gases (primarily </a:t>
            </a:r>
            <a:r>
              <a:rPr lang="en-US" baseline="30000" dirty="0" smtClean="0">
                <a:solidFill>
                  <a:schemeClr val="tx1"/>
                </a:solidFill>
              </a:rPr>
              <a:t>133</a:t>
            </a:r>
            <a:r>
              <a:rPr lang="en-US" dirty="0" smtClean="0">
                <a:solidFill>
                  <a:schemeClr val="tx1"/>
                </a:solidFill>
              </a:rPr>
              <a:t>Xe) were also released, although these played no role in food contamination.</a:t>
            </a:r>
          </a:p>
          <a:p>
            <a:r>
              <a:rPr lang="en-US" dirty="0" smtClean="0">
                <a:solidFill>
                  <a:schemeClr val="tx1"/>
                </a:solidFill>
              </a:rPr>
              <a:t>20% came from Unit 1, 40% from Unit 2, and 40% from Unit 3.</a:t>
            </a:r>
          </a:p>
          <a:p>
            <a:r>
              <a:rPr lang="en-US" dirty="0" smtClean="0">
                <a:solidFill>
                  <a:schemeClr val="tx1"/>
                </a:solidFill>
              </a:rPr>
              <a:t>Total releases are &lt;20% of Chernobyl. Plume temperature was much colder than Chernobyl.</a:t>
            </a:r>
            <a:endParaRPr lang="en-US" dirty="0">
              <a:solidFill>
                <a:schemeClr val="tx1"/>
              </a:solidFill>
            </a:endParaRPr>
          </a:p>
        </p:txBody>
      </p:sp>
    </p:spTree>
    <p:extLst>
      <p:ext uri="{BB962C8B-B14F-4D97-AF65-F5344CB8AC3E}">
        <p14:creationId xmlns:p14="http://schemas.microsoft.com/office/powerpoint/2010/main" val="222894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 Releases</a:t>
            </a:r>
            <a:endParaRPr lang="en-US" dirty="0"/>
          </a:p>
        </p:txBody>
      </p:sp>
      <p:sp>
        <p:nvSpPr>
          <p:cNvPr id="3" name="Content Placeholder 2"/>
          <p:cNvSpPr>
            <a:spLocks noGrp="1"/>
          </p:cNvSpPr>
          <p:nvPr>
            <p:ph idx="1"/>
          </p:nvPr>
        </p:nvSpPr>
        <p:spPr/>
        <p:txBody>
          <a:bodyPr/>
          <a:lstStyle/>
          <a:p>
            <a:r>
              <a:rPr lang="en-US" dirty="0" smtClean="0">
                <a:solidFill>
                  <a:schemeClr val="tx1"/>
                </a:solidFill>
              </a:rPr>
              <a:t>TEPCO estimates that 11 </a:t>
            </a:r>
            <a:r>
              <a:rPr lang="en-US" dirty="0" err="1" smtClean="0">
                <a:solidFill>
                  <a:schemeClr val="tx1"/>
                </a:solidFill>
              </a:rPr>
              <a:t>PBq</a:t>
            </a:r>
            <a:r>
              <a:rPr lang="en-US" dirty="0" smtClean="0">
                <a:solidFill>
                  <a:schemeClr val="tx1"/>
                </a:solidFill>
              </a:rPr>
              <a:t> (0.3 </a:t>
            </a:r>
            <a:r>
              <a:rPr lang="en-US" dirty="0" err="1" smtClean="0">
                <a:solidFill>
                  <a:schemeClr val="tx1"/>
                </a:solidFill>
              </a:rPr>
              <a:t>MCi</a:t>
            </a:r>
            <a:r>
              <a:rPr lang="en-US" dirty="0" smtClean="0">
                <a:solidFill>
                  <a:schemeClr val="tx1"/>
                </a:solidFill>
              </a:rPr>
              <a:t>)of </a:t>
            </a:r>
            <a:r>
              <a:rPr lang="en-US" baseline="30000" dirty="0" smtClean="0">
                <a:solidFill>
                  <a:schemeClr val="tx1"/>
                </a:solidFill>
              </a:rPr>
              <a:t>131</a:t>
            </a:r>
            <a:r>
              <a:rPr lang="en-US" dirty="0" smtClean="0">
                <a:solidFill>
                  <a:schemeClr val="tx1"/>
                </a:solidFill>
              </a:rPr>
              <a:t>I, 3.5 </a:t>
            </a:r>
            <a:r>
              <a:rPr lang="en-US" dirty="0" err="1" smtClean="0">
                <a:solidFill>
                  <a:schemeClr val="tx1"/>
                </a:solidFill>
              </a:rPr>
              <a:t>PBq</a:t>
            </a:r>
            <a:r>
              <a:rPr lang="en-US" dirty="0" smtClean="0">
                <a:solidFill>
                  <a:schemeClr val="tx1"/>
                </a:solidFill>
              </a:rPr>
              <a:t> of </a:t>
            </a:r>
            <a:r>
              <a:rPr lang="en-US" baseline="30000" dirty="0" smtClean="0">
                <a:solidFill>
                  <a:schemeClr val="tx1"/>
                </a:solidFill>
              </a:rPr>
              <a:t>134</a:t>
            </a:r>
            <a:r>
              <a:rPr lang="en-US" dirty="0" smtClean="0">
                <a:solidFill>
                  <a:schemeClr val="tx1"/>
                </a:solidFill>
              </a:rPr>
              <a:t>Cs (95 </a:t>
            </a:r>
            <a:r>
              <a:rPr lang="en-US" dirty="0" err="1" smtClean="0">
                <a:solidFill>
                  <a:schemeClr val="tx1"/>
                </a:solidFill>
              </a:rPr>
              <a:t>KCi</a:t>
            </a:r>
            <a:r>
              <a:rPr lang="en-US" dirty="0" smtClean="0">
                <a:solidFill>
                  <a:schemeClr val="tx1"/>
                </a:solidFill>
              </a:rPr>
              <a:t>), and 3.6 </a:t>
            </a:r>
            <a:r>
              <a:rPr lang="en-US" dirty="0" err="1" smtClean="0">
                <a:solidFill>
                  <a:schemeClr val="tx1"/>
                </a:solidFill>
              </a:rPr>
              <a:t>PBq</a:t>
            </a:r>
            <a:r>
              <a:rPr lang="en-US" dirty="0" smtClean="0">
                <a:solidFill>
                  <a:schemeClr val="tx1"/>
                </a:solidFill>
              </a:rPr>
              <a:t> </a:t>
            </a:r>
            <a:r>
              <a:rPr lang="en-US" baseline="30000" dirty="0" smtClean="0">
                <a:solidFill>
                  <a:schemeClr val="tx1"/>
                </a:solidFill>
              </a:rPr>
              <a:t>137</a:t>
            </a:r>
            <a:r>
              <a:rPr lang="en-US" dirty="0" smtClean="0">
                <a:solidFill>
                  <a:schemeClr val="tx1"/>
                </a:solidFill>
              </a:rPr>
              <a:t>Cs were released to the ocean from March 26 to September 30.</a:t>
            </a:r>
          </a:p>
          <a:p>
            <a:r>
              <a:rPr lang="en-US" dirty="0" smtClean="0">
                <a:solidFill>
                  <a:schemeClr val="tx1"/>
                </a:solidFill>
              </a:rPr>
              <a:t>The containment breach in Unit 2 played an important role in these releases.</a:t>
            </a:r>
          </a:p>
          <a:p>
            <a:r>
              <a:rPr lang="en-US" dirty="0" smtClean="0">
                <a:solidFill>
                  <a:schemeClr val="tx1"/>
                </a:solidFill>
              </a:rPr>
              <a:t>Japanese authorities quickly established a “no fishing” zone around the area that appears to have been effective.</a:t>
            </a:r>
          </a:p>
          <a:p>
            <a:r>
              <a:rPr lang="en-US" dirty="0" smtClean="0">
                <a:solidFill>
                  <a:schemeClr val="tx1"/>
                </a:solidFill>
              </a:rPr>
              <a:t>Virtually all food contamination was due to the airborne releases</a:t>
            </a:r>
            <a:r>
              <a:rPr lang="en-US" dirty="0" smtClean="0"/>
              <a:t>.</a:t>
            </a:r>
            <a:endParaRPr lang="en-US" dirty="0"/>
          </a:p>
        </p:txBody>
      </p:sp>
    </p:spTree>
    <p:extLst>
      <p:ext uri="{BB962C8B-B14F-4D97-AF65-F5344CB8AC3E}">
        <p14:creationId xmlns:p14="http://schemas.microsoft.com/office/powerpoint/2010/main" val="933661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Contamination</a:t>
            </a:r>
            <a:endParaRPr lang="en-US" dirty="0"/>
          </a:p>
        </p:txBody>
      </p:sp>
      <p:sp>
        <p:nvSpPr>
          <p:cNvPr id="3" name="Content Placeholder 2"/>
          <p:cNvSpPr>
            <a:spLocks noGrp="1"/>
          </p:cNvSpPr>
          <p:nvPr>
            <p:ph sz="half" idx="2"/>
          </p:nvPr>
        </p:nvSpPr>
        <p:spPr/>
        <p:txBody>
          <a:bodyPr/>
          <a:lstStyle/>
          <a:p>
            <a:endParaRPr lang="en-US" dirty="0"/>
          </a:p>
        </p:txBody>
      </p:sp>
      <p:sp>
        <p:nvSpPr>
          <p:cNvPr id="4" name="Content Placeholder 3"/>
          <p:cNvSpPr>
            <a:spLocks noGrp="1"/>
          </p:cNvSpPr>
          <p:nvPr>
            <p:ph sz="quarter" idx="13"/>
          </p:nvPr>
        </p:nvSpPr>
        <p:spPr/>
        <p:txBody>
          <a:bodyPr/>
          <a:lstStyle/>
          <a:p>
            <a:r>
              <a:rPr lang="en-US" dirty="0" smtClean="0">
                <a:solidFill>
                  <a:schemeClr val="tx1"/>
                </a:solidFill>
              </a:rPr>
              <a:t>Airborne releases were relatively cold producing local wet and dry deposition from the plume.</a:t>
            </a:r>
          </a:p>
          <a:p>
            <a:r>
              <a:rPr lang="en-US" dirty="0" smtClean="0">
                <a:solidFill>
                  <a:schemeClr val="tx1"/>
                </a:solidFill>
              </a:rPr>
              <a:t>Isotopes of Iodine and Cesium dominated the releases.</a:t>
            </a:r>
          </a:p>
          <a:p>
            <a:r>
              <a:rPr lang="en-US" dirty="0" smtClean="0">
                <a:solidFill>
                  <a:schemeClr val="tx1"/>
                </a:solidFill>
              </a:rPr>
              <a:t>Japanese labs began monitoring food supplies immediately</a:t>
            </a:r>
            <a:r>
              <a:rPr lang="en-US" dirty="0" smtClean="0"/>
              <a:t>. </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676400"/>
            <a:ext cx="4271762"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80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Water Contamination</a:t>
            </a:r>
            <a:endParaRPr lang="en-US" dirty="0"/>
          </a:p>
        </p:txBody>
      </p:sp>
      <p:sp>
        <p:nvSpPr>
          <p:cNvPr id="6" name="Content Placeholder 5"/>
          <p:cNvSpPr>
            <a:spLocks noGrp="1"/>
          </p:cNvSpPr>
          <p:nvPr>
            <p:ph idx="1"/>
          </p:nvPr>
        </p:nvSpPr>
        <p:spPr/>
        <p:txBody>
          <a:bodyPr/>
          <a:lstStyle/>
          <a:p>
            <a:r>
              <a:rPr lang="en-US" dirty="0" smtClean="0">
                <a:solidFill>
                  <a:schemeClr val="tx1"/>
                </a:solidFill>
              </a:rPr>
              <a:t>Surface water was contaminated due to wet and dry deposition of fission products from the airborne releases, and from runoff.</a:t>
            </a:r>
          </a:p>
          <a:p>
            <a:r>
              <a:rPr lang="en-US" dirty="0" smtClean="0">
                <a:solidFill>
                  <a:schemeClr val="tx1"/>
                </a:solidFill>
              </a:rPr>
              <a:t>Large quantities of seawater and fresh water were used to cool the damaged reactors.  Since the fuel cladding was damaged in all four reactors, this water became highly contaminated with fission products.  Much of this water escaped the site into the ocean after March 26.</a:t>
            </a:r>
          </a:p>
          <a:p>
            <a:r>
              <a:rPr lang="en-US" dirty="0" smtClean="0">
                <a:solidFill>
                  <a:schemeClr val="tx1"/>
                </a:solidFill>
              </a:rPr>
              <a:t>Fishing restrictions were quickly established and proved to be effective.</a:t>
            </a:r>
            <a:endParaRPr lang="en-US" dirty="0">
              <a:solidFill>
                <a:schemeClr val="tx1"/>
              </a:solidFill>
            </a:endParaRPr>
          </a:p>
        </p:txBody>
      </p:sp>
    </p:spTree>
    <p:extLst>
      <p:ext uri="{BB962C8B-B14F-4D97-AF65-F5344CB8AC3E}">
        <p14:creationId xmlns:p14="http://schemas.microsoft.com/office/powerpoint/2010/main" val="3626820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Airborne Concentrations at the Lab</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313768408"/>
              </p:ext>
            </p:extLst>
          </p:nvPr>
        </p:nvGraphicFramePr>
        <p:xfrm>
          <a:off x="1828800" y="1600200"/>
          <a:ext cx="5462587" cy="4846638"/>
        </p:xfrm>
        <a:graphic>
          <a:graphicData uri="http://schemas.openxmlformats.org/presentationml/2006/ole">
            <mc:AlternateContent xmlns:mc="http://schemas.openxmlformats.org/markup-compatibility/2006">
              <mc:Choice xmlns:v="urn:schemas-microsoft-com:vml" Requires="v">
                <p:oleObj spid="_x0000_s1029" name="SPW 11.0 Graph" r:id="rId3" imgW="5462280" imgH="4846320" progId="SigmaPlotGraphicObject.10">
                  <p:embed/>
                </p:oleObj>
              </mc:Choice>
              <mc:Fallback>
                <p:oleObj name="SPW 11.0 Graph" r:id="rId3" imgW="5462280" imgH="4846320" progId="SigmaPlotGraphicObject.10">
                  <p:embed/>
                  <p:pic>
                    <p:nvPicPr>
                      <p:cNvPr id="0" name=""/>
                      <p:cNvPicPr/>
                      <p:nvPr/>
                    </p:nvPicPr>
                    <p:blipFill>
                      <a:blip r:embed="rId4"/>
                      <a:stretch>
                        <a:fillRect/>
                      </a:stretch>
                    </p:blipFill>
                    <p:spPr>
                      <a:xfrm>
                        <a:off x="1828800" y="1600200"/>
                        <a:ext cx="5462587" cy="4846638"/>
                      </a:xfrm>
                      <a:prstGeom prst="rect">
                        <a:avLst/>
                      </a:prstGeom>
                    </p:spPr>
                  </p:pic>
                </p:oleObj>
              </mc:Fallback>
            </mc:AlternateContent>
          </a:graphicData>
        </a:graphic>
      </p:graphicFrame>
    </p:spTree>
    <p:extLst>
      <p:ext uri="{BB962C8B-B14F-4D97-AF65-F5344CB8AC3E}">
        <p14:creationId xmlns:p14="http://schemas.microsoft.com/office/powerpoint/2010/main" val="984346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Wet Deposition at the Lab</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353814761"/>
              </p:ext>
            </p:extLst>
          </p:nvPr>
        </p:nvGraphicFramePr>
        <p:xfrm>
          <a:off x="838200" y="2432050"/>
          <a:ext cx="7461250" cy="2603500"/>
        </p:xfrm>
        <a:graphic>
          <a:graphicData uri="http://schemas.openxmlformats.org/presentationml/2006/ole">
            <mc:AlternateContent xmlns:mc="http://schemas.openxmlformats.org/markup-compatibility/2006">
              <mc:Choice xmlns:v="urn:schemas-microsoft-com:vml" Requires="v">
                <p:oleObj spid="_x0000_s2053" name="Document" r:id="rId3" imgW="5705280" imgH="1990440" progId="WP13Doc">
                  <p:link updateAutomatic="1"/>
                </p:oleObj>
              </mc:Choice>
              <mc:Fallback>
                <p:oleObj name="Document" r:id="rId3" imgW="5705280" imgH="1990440" progId="WP13Doc">
                  <p:link updateAutomatic="1"/>
                  <p:pic>
                    <p:nvPicPr>
                      <p:cNvPr id="0" name=""/>
                      <p:cNvPicPr/>
                      <p:nvPr/>
                    </p:nvPicPr>
                    <p:blipFill>
                      <a:blip r:embed="rId4"/>
                      <a:stretch>
                        <a:fillRect/>
                      </a:stretch>
                    </p:blipFill>
                    <p:spPr>
                      <a:xfrm>
                        <a:off x="838200" y="2432050"/>
                        <a:ext cx="7461250" cy="2603500"/>
                      </a:xfrm>
                      <a:prstGeom prst="rect">
                        <a:avLst/>
                      </a:prstGeom>
                    </p:spPr>
                  </p:pic>
                </p:oleObj>
              </mc:Fallback>
            </mc:AlternateContent>
          </a:graphicData>
        </a:graphic>
      </p:graphicFrame>
    </p:spTree>
    <p:extLst>
      <p:ext uri="{BB962C8B-B14F-4D97-AF65-F5344CB8AC3E}">
        <p14:creationId xmlns:p14="http://schemas.microsoft.com/office/powerpoint/2010/main" val="993657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Food Imports - Sushi</a:t>
            </a:r>
            <a:endParaRPr lang="en-US" dirty="0"/>
          </a:p>
        </p:txBody>
      </p:sp>
      <p:sp>
        <p:nvSpPr>
          <p:cNvPr id="6" name="Content Placeholder 5"/>
          <p:cNvSpPr>
            <a:spLocks noGrp="1"/>
          </p:cNvSpPr>
          <p:nvPr>
            <p:ph idx="1"/>
          </p:nvPr>
        </p:nvSpPr>
        <p:spPr/>
        <p:txBody>
          <a:bodyPr/>
          <a:lstStyle/>
          <a:p>
            <a:r>
              <a:rPr lang="en-US" dirty="0" smtClean="0">
                <a:solidFill>
                  <a:schemeClr val="tx1"/>
                </a:solidFill>
              </a:rPr>
              <a:t>Japan is not a major exporter of food to the United States and much of this limited supply was disrupted by the earthquake and tsunami.</a:t>
            </a:r>
          </a:p>
          <a:p>
            <a:r>
              <a:rPr lang="en-US" dirty="0" smtClean="0">
                <a:solidFill>
                  <a:schemeClr val="tx1"/>
                </a:solidFill>
              </a:rPr>
              <a:t>Sushi importers import fresh fish every two to three days.</a:t>
            </a:r>
          </a:p>
          <a:p>
            <a:r>
              <a:rPr lang="en-US" dirty="0" smtClean="0">
                <a:solidFill>
                  <a:schemeClr val="tx1"/>
                </a:solidFill>
              </a:rPr>
              <a:t>Up to a dozen species of fish are imported in small numbers, and are quickly distributed to sushi restaurants.</a:t>
            </a:r>
          </a:p>
          <a:p>
            <a:r>
              <a:rPr lang="en-US" dirty="0" smtClean="0">
                <a:solidFill>
                  <a:schemeClr val="tx1"/>
                </a:solidFill>
              </a:rPr>
              <a:t>Importers, concerned by the news coverage of the accident, began sending samples of imported seafood products in late March.</a:t>
            </a:r>
          </a:p>
          <a:p>
            <a:endParaRPr lang="en-US" dirty="0"/>
          </a:p>
        </p:txBody>
      </p:sp>
    </p:spTree>
    <p:extLst>
      <p:ext uri="{BB962C8B-B14F-4D97-AF65-F5344CB8AC3E}">
        <p14:creationId xmlns:p14="http://schemas.microsoft.com/office/powerpoint/2010/main" val="3390041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Seafood</a:t>
            </a:r>
            <a:endParaRPr lang="en-US" dirty="0"/>
          </a:p>
        </p:txBody>
      </p:sp>
      <p:pic>
        <p:nvPicPr>
          <p:cNvPr id="614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16280" y="4724400"/>
            <a:ext cx="7696204" cy="160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sz="quarter" idx="13"/>
          </p:nvPr>
        </p:nvSpPr>
        <p:spPr>
          <a:xfrm>
            <a:off x="457200" y="1600200"/>
            <a:ext cx="8077200" cy="3048000"/>
          </a:xfrm>
        </p:spPr>
        <p:txBody>
          <a:bodyPr>
            <a:normAutofit fontScale="92500"/>
          </a:bodyPr>
          <a:lstStyle/>
          <a:p>
            <a:r>
              <a:rPr lang="en-US" dirty="0" smtClean="0">
                <a:solidFill>
                  <a:schemeClr val="tx1"/>
                </a:solidFill>
              </a:rPr>
              <a:t>The first observed food import that had observable contamination was found on March 30.</a:t>
            </a:r>
          </a:p>
          <a:p>
            <a:r>
              <a:rPr lang="en-US" dirty="0" smtClean="0">
                <a:solidFill>
                  <a:schemeClr val="tx1"/>
                </a:solidFill>
              </a:rPr>
              <a:t>One species of seafood in a Sushi import was found to be contaminated with </a:t>
            </a:r>
            <a:r>
              <a:rPr lang="en-US" baseline="30000" dirty="0" smtClean="0">
                <a:solidFill>
                  <a:schemeClr val="tx1"/>
                </a:solidFill>
              </a:rPr>
              <a:t>131</a:t>
            </a:r>
            <a:r>
              <a:rPr lang="en-US" dirty="0" smtClean="0">
                <a:solidFill>
                  <a:schemeClr val="tx1"/>
                </a:solidFill>
              </a:rPr>
              <a:t>I only.</a:t>
            </a:r>
          </a:p>
          <a:p>
            <a:r>
              <a:rPr lang="en-US" dirty="0" smtClean="0">
                <a:solidFill>
                  <a:schemeClr val="tx1"/>
                </a:solidFill>
              </a:rPr>
              <a:t>The source of the contamination was believed to be a food processing plant in Fukushima prefecture which had contaminated service water (unknown to them).  </a:t>
            </a:r>
          </a:p>
          <a:p>
            <a:r>
              <a:rPr lang="en-US" dirty="0" smtClean="0">
                <a:solidFill>
                  <a:schemeClr val="tx1"/>
                </a:solidFill>
              </a:rPr>
              <a:t>The food product was destroyed by the importer.</a:t>
            </a:r>
          </a:p>
        </p:txBody>
      </p:sp>
    </p:spTree>
    <p:extLst>
      <p:ext uri="{BB962C8B-B14F-4D97-AF65-F5344CB8AC3E}">
        <p14:creationId xmlns:p14="http://schemas.microsoft.com/office/powerpoint/2010/main" val="4106190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Koji Powder</a:t>
            </a:r>
            <a:endParaRPr lang="en-US" dirty="0"/>
          </a:p>
        </p:txBody>
      </p:sp>
      <p:sp>
        <p:nvSpPr>
          <p:cNvPr id="4" name="Content Placeholder 3"/>
          <p:cNvSpPr>
            <a:spLocks noGrp="1"/>
          </p:cNvSpPr>
          <p:nvPr>
            <p:ph sz="quarter" idx="13"/>
          </p:nvPr>
        </p:nvSpPr>
        <p:spPr>
          <a:xfrm>
            <a:off x="914400" y="1600200"/>
            <a:ext cx="7467600" cy="3200400"/>
          </a:xfrm>
        </p:spPr>
        <p:txBody>
          <a:bodyPr>
            <a:normAutofit/>
          </a:bodyPr>
          <a:lstStyle/>
          <a:p>
            <a:r>
              <a:rPr lang="en-US" dirty="0" smtClean="0">
                <a:solidFill>
                  <a:schemeClr val="tx1"/>
                </a:solidFill>
              </a:rPr>
              <a:t>On April 5, a shipment of Koji powder was found to be heavily contaminated with </a:t>
            </a:r>
            <a:r>
              <a:rPr lang="en-US" baseline="30000" dirty="0" smtClean="0">
                <a:solidFill>
                  <a:schemeClr val="tx1"/>
                </a:solidFill>
              </a:rPr>
              <a:t>60</a:t>
            </a:r>
            <a:r>
              <a:rPr lang="en-US" dirty="0" smtClean="0">
                <a:solidFill>
                  <a:schemeClr val="tx1"/>
                </a:solidFill>
              </a:rPr>
              <a:t>Co, </a:t>
            </a:r>
            <a:r>
              <a:rPr lang="en-US" baseline="30000" dirty="0" smtClean="0">
                <a:solidFill>
                  <a:schemeClr val="tx1"/>
                </a:solidFill>
              </a:rPr>
              <a:t>124</a:t>
            </a:r>
            <a:r>
              <a:rPr lang="en-US" dirty="0" smtClean="0">
                <a:solidFill>
                  <a:schemeClr val="tx1"/>
                </a:solidFill>
              </a:rPr>
              <a:t>Sb, </a:t>
            </a:r>
            <a:r>
              <a:rPr lang="en-US" baseline="30000" dirty="0" smtClean="0">
                <a:solidFill>
                  <a:schemeClr val="tx1"/>
                </a:solidFill>
              </a:rPr>
              <a:t>131</a:t>
            </a:r>
            <a:r>
              <a:rPr lang="en-US" dirty="0" smtClean="0">
                <a:solidFill>
                  <a:schemeClr val="tx1"/>
                </a:solidFill>
              </a:rPr>
              <a:t>I, </a:t>
            </a:r>
            <a:r>
              <a:rPr lang="en-US" baseline="30000" dirty="0" smtClean="0">
                <a:solidFill>
                  <a:schemeClr val="tx1"/>
                </a:solidFill>
              </a:rPr>
              <a:t>132</a:t>
            </a:r>
            <a:r>
              <a:rPr lang="en-US" dirty="0" smtClean="0">
                <a:solidFill>
                  <a:schemeClr val="tx1"/>
                </a:solidFill>
              </a:rPr>
              <a:t>Te, </a:t>
            </a:r>
            <a:r>
              <a:rPr lang="en-US" baseline="30000" dirty="0" smtClean="0">
                <a:solidFill>
                  <a:schemeClr val="tx1"/>
                </a:solidFill>
              </a:rPr>
              <a:t>134</a:t>
            </a:r>
            <a:r>
              <a:rPr lang="en-US" dirty="0" smtClean="0">
                <a:solidFill>
                  <a:schemeClr val="tx1"/>
                </a:solidFill>
              </a:rPr>
              <a:t>Cs and </a:t>
            </a:r>
            <a:r>
              <a:rPr lang="en-US" baseline="30000" dirty="0" smtClean="0">
                <a:solidFill>
                  <a:schemeClr val="tx1"/>
                </a:solidFill>
              </a:rPr>
              <a:t>137</a:t>
            </a:r>
            <a:r>
              <a:rPr lang="en-US" dirty="0" smtClean="0">
                <a:solidFill>
                  <a:schemeClr val="tx1"/>
                </a:solidFill>
              </a:rPr>
              <a:t>Cs.</a:t>
            </a:r>
          </a:p>
          <a:p>
            <a:r>
              <a:rPr lang="en-US" dirty="0" smtClean="0">
                <a:solidFill>
                  <a:schemeClr val="tx1"/>
                </a:solidFill>
              </a:rPr>
              <a:t>Koji powder is a precursor for </a:t>
            </a:r>
            <a:r>
              <a:rPr lang="en-US" dirty="0" smtClean="0">
                <a:solidFill>
                  <a:schemeClr val="tx1"/>
                </a:solidFill>
              </a:rPr>
              <a:t>Saki .</a:t>
            </a:r>
            <a:endParaRPr lang="en-US" dirty="0" smtClean="0">
              <a:solidFill>
                <a:schemeClr val="tx1"/>
              </a:solidFill>
            </a:endParaRPr>
          </a:p>
          <a:p>
            <a:r>
              <a:rPr lang="en-US" dirty="0" smtClean="0">
                <a:solidFill>
                  <a:schemeClr val="tx1"/>
                </a:solidFill>
              </a:rPr>
              <a:t>This, and subsequent samples, exceeded the FDA Derived Intervention Limit.</a:t>
            </a:r>
          </a:p>
          <a:p>
            <a:r>
              <a:rPr lang="en-US" dirty="0" smtClean="0">
                <a:solidFill>
                  <a:schemeClr val="tx1"/>
                </a:solidFill>
              </a:rPr>
              <a:t>All were destroyed by the importer</a:t>
            </a:r>
            <a:r>
              <a:rPr lang="en-US" dirty="0" smtClean="0"/>
              <a:t>.</a:t>
            </a:r>
            <a:endParaRPr lang="en-US" dirty="0"/>
          </a:p>
        </p:txBody>
      </p:sp>
      <p:pic>
        <p:nvPicPr>
          <p:cNvPr id="717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38200" y="4876800"/>
            <a:ext cx="7239000" cy="1508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3180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FDA DIL</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05455404"/>
              </p:ext>
            </p:extLst>
          </p:nvPr>
        </p:nvGraphicFramePr>
        <p:xfrm>
          <a:off x="457200" y="2042160"/>
          <a:ext cx="8229600" cy="29108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ctr"/>
                      <a:r>
                        <a:rPr lang="en-US" dirty="0" smtClean="0"/>
                        <a:t>Radionuclide Group</a:t>
                      </a:r>
                      <a:endParaRPr lang="en-US" dirty="0"/>
                    </a:p>
                  </a:txBody>
                  <a:tcPr/>
                </a:tc>
                <a:tc>
                  <a:txBody>
                    <a:bodyPr/>
                    <a:lstStyle/>
                    <a:p>
                      <a:pPr algn="ctr"/>
                      <a:r>
                        <a:rPr lang="en-US" dirty="0" smtClean="0"/>
                        <a:t>(</a:t>
                      </a:r>
                      <a:r>
                        <a:rPr lang="en-US" dirty="0" err="1" smtClean="0"/>
                        <a:t>Bq</a:t>
                      </a:r>
                      <a:r>
                        <a:rPr lang="en-US" dirty="0" smtClean="0"/>
                        <a:t>/kg)</a:t>
                      </a:r>
                      <a:endParaRPr lang="en-US" dirty="0"/>
                    </a:p>
                  </a:txBody>
                  <a:tcPr/>
                </a:tc>
                <a:tc>
                  <a:txBody>
                    <a:bodyPr/>
                    <a:lstStyle/>
                    <a:p>
                      <a:pPr algn="ctr"/>
                      <a:r>
                        <a:rPr lang="en-US" dirty="0" smtClean="0"/>
                        <a:t>(</a:t>
                      </a:r>
                      <a:r>
                        <a:rPr lang="en-US" dirty="0" err="1" smtClean="0"/>
                        <a:t>pCi</a:t>
                      </a:r>
                      <a:r>
                        <a:rPr lang="en-US" dirty="0" smtClean="0"/>
                        <a:t>/kg)</a:t>
                      </a:r>
                      <a:endParaRPr lang="en-US" dirty="0"/>
                    </a:p>
                  </a:txBody>
                  <a:tcPr/>
                </a:tc>
                <a:tc>
                  <a:txBody>
                    <a:bodyPr/>
                    <a:lstStyle/>
                    <a:p>
                      <a:pPr algn="ctr"/>
                      <a:r>
                        <a:rPr lang="en-US" dirty="0" smtClean="0"/>
                        <a:t>Milk (</a:t>
                      </a:r>
                      <a:r>
                        <a:rPr lang="en-US" dirty="0" err="1" smtClean="0"/>
                        <a:t>pCi</a:t>
                      </a:r>
                      <a:r>
                        <a:rPr lang="en-US" dirty="0" smtClean="0"/>
                        <a:t>/L)</a:t>
                      </a:r>
                      <a:endParaRPr lang="en-US" dirty="0"/>
                    </a:p>
                  </a:txBody>
                  <a:tcPr/>
                </a:tc>
              </a:tr>
              <a:tr h="370840">
                <a:tc>
                  <a:txBody>
                    <a:bodyPr/>
                    <a:lstStyle/>
                    <a:p>
                      <a:pPr algn="ctr"/>
                      <a:r>
                        <a:rPr lang="en-US" dirty="0" smtClean="0"/>
                        <a:t>Sr-90</a:t>
                      </a:r>
                      <a:endParaRPr lang="en-US" dirty="0"/>
                    </a:p>
                  </a:txBody>
                  <a:tcPr/>
                </a:tc>
                <a:tc>
                  <a:txBody>
                    <a:bodyPr/>
                    <a:lstStyle/>
                    <a:p>
                      <a:pPr algn="ctr"/>
                      <a:r>
                        <a:rPr lang="en-US" dirty="0" smtClean="0"/>
                        <a:t>160</a:t>
                      </a:r>
                      <a:endParaRPr lang="en-US" dirty="0"/>
                    </a:p>
                  </a:txBody>
                  <a:tcPr/>
                </a:tc>
                <a:tc>
                  <a:txBody>
                    <a:bodyPr/>
                    <a:lstStyle/>
                    <a:p>
                      <a:pPr algn="ctr"/>
                      <a:r>
                        <a:rPr lang="en-US" dirty="0" smtClean="0"/>
                        <a:t>4300</a:t>
                      </a:r>
                      <a:endParaRPr lang="en-US" dirty="0"/>
                    </a:p>
                  </a:txBody>
                  <a:tcPr/>
                </a:tc>
                <a:tc>
                  <a:txBody>
                    <a:bodyPr/>
                    <a:lstStyle/>
                    <a:p>
                      <a:pPr algn="ctr"/>
                      <a:r>
                        <a:rPr lang="en-US" dirty="0" smtClean="0"/>
                        <a:t>4400</a:t>
                      </a:r>
                      <a:endParaRPr lang="en-US" dirty="0"/>
                    </a:p>
                  </a:txBody>
                  <a:tcPr/>
                </a:tc>
              </a:tr>
              <a:tr h="370840">
                <a:tc>
                  <a:txBody>
                    <a:bodyPr/>
                    <a:lstStyle/>
                    <a:p>
                      <a:pPr algn="ctr"/>
                      <a:r>
                        <a:rPr lang="en-US" dirty="0" smtClean="0"/>
                        <a:t>I-131</a:t>
                      </a:r>
                      <a:endParaRPr lang="en-US" dirty="0"/>
                    </a:p>
                  </a:txBody>
                  <a:tcPr/>
                </a:tc>
                <a:tc>
                  <a:txBody>
                    <a:bodyPr/>
                    <a:lstStyle/>
                    <a:p>
                      <a:pPr algn="ctr"/>
                      <a:r>
                        <a:rPr lang="en-US" dirty="0" smtClean="0"/>
                        <a:t>170</a:t>
                      </a:r>
                      <a:endParaRPr lang="en-US" dirty="0"/>
                    </a:p>
                  </a:txBody>
                  <a:tcPr/>
                </a:tc>
                <a:tc>
                  <a:txBody>
                    <a:bodyPr/>
                    <a:lstStyle/>
                    <a:p>
                      <a:pPr algn="ctr"/>
                      <a:r>
                        <a:rPr lang="en-US" dirty="0" smtClean="0"/>
                        <a:t>4600</a:t>
                      </a:r>
                      <a:endParaRPr lang="en-US" dirty="0"/>
                    </a:p>
                  </a:txBody>
                  <a:tcPr/>
                </a:tc>
                <a:tc>
                  <a:txBody>
                    <a:bodyPr/>
                    <a:lstStyle/>
                    <a:p>
                      <a:pPr algn="ctr"/>
                      <a:r>
                        <a:rPr lang="en-US" dirty="0" smtClean="0"/>
                        <a:t>4700</a:t>
                      </a:r>
                      <a:endParaRPr lang="en-US" dirty="0"/>
                    </a:p>
                  </a:txBody>
                  <a:tcPr/>
                </a:tc>
              </a:tr>
              <a:tr h="370840">
                <a:tc>
                  <a:txBody>
                    <a:bodyPr/>
                    <a:lstStyle/>
                    <a:p>
                      <a:pPr algn="ctr"/>
                      <a:r>
                        <a:rPr lang="en-US" dirty="0" smtClean="0"/>
                        <a:t>Cs-134 + Cs-137</a:t>
                      </a:r>
                      <a:endParaRPr lang="en-US" dirty="0"/>
                    </a:p>
                  </a:txBody>
                  <a:tcPr/>
                </a:tc>
                <a:tc>
                  <a:txBody>
                    <a:bodyPr/>
                    <a:lstStyle/>
                    <a:p>
                      <a:pPr algn="ctr"/>
                      <a:r>
                        <a:rPr lang="en-US" dirty="0" smtClean="0"/>
                        <a:t>1200</a:t>
                      </a:r>
                      <a:endParaRPr lang="en-US" dirty="0"/>
                    </a:p>
                  </a:txBody>
                  <a:tcPr/>
                </a:tc>
                <a:tc>
                  <a:txBody>
                    <a:bodyPr/>
                    <a:lstStyle/>
                    <a:p>
                      <a:pPr algn="ctr"/>
                      <a:r>
                        <a:rPr lang="en-US" dirty="0" smtClean="0"/>
                        <a:t>32,000</a:t>
                      </a:r>
                      <a:endParaRPr lang="en-US" dirty="0"/>
                    </a:p>
                  </a:txBody>
                  <a:tcPr/>
                </a:tc>
                <a:tc>
                  <a:txBody>
                    <a:bodyPr/>
                    <a:lstStyle/>
                    <a:p>
                      <a:pPr algn="ctr"/>
                      <a:r>
                        <a:rPr lang="en-US" dirty="0" smtClean="0"/>
                        <a:t>33,000</a:t>
                      </a:r>
                      <a:endParaRPr lang="en-US" dirty="0"/>
                    </a:p>
                  </a:txBody>
                  <a:tcPr/>
                </a:tc>
              </a:tr>
              <a:tr h="370840">
                <a:tc>
                  <a:txBody>
                    <a:bodyPr/>
                    <a:lstStyle/>
                    <a:p>
                      <a:pPr algn="ctr"/>
                      <a:r>
                        <a:rPr lang="en-US" dirty="0" smtClean="0"/>
                        <a:t>Pu-238 + Pu-239 + Am-241</a:t>
                      </a:r>
                      <a:endParaRPr lang="en-US" dirty="0"/>
                    </a:p>
                  </a:txBody>
                  <a:tcPr/>
                </a:tc>
                <a:tc>
                  <a:txBody>
                    <a:bodyPr/>
                    <a:lstStyle/>
                    <a:p>
                      <a:pPr algn="ctr"/>
                      <a:r>
                        <a:rPr lang="en-US" dirty="0" smtClean="0"/>
                        <a:t>2</a:t>
                      </a:r>
                      <a:endParaRPr lang="en-US" dirty="0"/>
                    </a:p>
                  </a:txBody>
                  <a:tcPr/>
                </a:tc>
                <a:tc>
                  <a:txBody>
                    <a:bodyPr/>
                    <a:lstStyle/>
                    <a:p>
                      <a:pPr algn="ctr"/>
                      <a:r>
                        <a:rPr lang="en-US" dirty="0" smtClean="0"/>
                        <a:t>54</a:t>
                      </a:r>
                      <a:endParaRPr lang="en-US" dirty="0"/>
                    </a:p>
                  </a:txBody>
                  <a:tcPr/>
                </a:tc>
                <a:tc>
                  <a:txBody>
                    <a:bodyPr/>
                    <a:lstStyle/>
                    <a:p>
                      <a:pPr algn="ctr"/>
                      <a:r>
                        <a:rPr lang="en-US" dirty="0" smtClean="0"/>
                        <a:t>56</a:t>
                      </a:r>
                      <a:endParaRPr lang="en-US" dirty="0"/>
                    </a:p>
                  </a:txBody>
                  <a:tcPr/>
                </a:tc>
              </a:tr>
              <a:tr h="502920">
                <a:tc>
                  <a:txBody>
                    <a:bodyPr/>
                    <a:lstStyle/>
                    <a:p>
                      <a:pPr algn="ctr"/>
                      <a:r>
                        <a:rPr lang="en-US" dirty="0" smtClean="0"/>
                        <a:t>Ru-103 +Ru-106</a:t>
                      </a:r>
                      <a:endParaRPr lang="en-US" dirty="0"/>
                    </a:p>
                  </a:txBody>
                  <a:tcPr/>
                </a:tc>
                <a:tc>
                  <a:txBody>
                    <a:bodyPr/>
                    <a:lstStyle/>
                    <a:p>
                      <a:pPr algn="ctr"/>
                      <a:r>
                        <a:rPr lang="en-US" sz="1400" dirty="0" smtClean="0"/>
                        <a:t>C</a:t>
                      </a:r>
                      <a:r>
                        <a:rPr lang="en-US" sz="1400" baseline="-25000" dirty="0" smtClean="0"/>
                        <a:t>3</a:t>
                      </a:r>
                      <a:r>
                        <a:rPr lang="en-US" sz="1400" dirty="0" smtClean="0"/>
                        <a:t>/6800+C</a:t>
                      </a:r>
                      <a:r>
                        <a:rPr lang="en-US" sz="1400" baseline="-25000" dirty="0" smtClean="0"/>
                        <a:t>6</a:t>
                      </a:r>
                      <a:r>
                        <a:rPr lang="en-US" sz="1400" dirty="0" smtClean="0"/>
                        <a:t>/450&lt;1</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C</a:t>
                      </a:r>
                      <a:r>
                        <a:rPr lang="en-US" sz="1400" baseline="-25000" dirty="0" smtClean="0"/>
                        <a:t>3</a:t>
                      </a:r>
                      <a:r>
                        <a:rPr lang="en-US" sz="1400" dirty="0" smtClean="0"/>
                        <a:t>/18,00+C</a:t>
                      </a:r>
                      <a:r>
                        <a:rPr lang="en-US" sz="1400" baseline="-25000" dirty="0" smtClean="0"/>
                        <a:t>6</a:t>
                      </a:r>
                      <a:r>
                        <a:rPr lang="en-US" sz="1400" dirty="0" smtClean="0"/>
                        <a:t>/12,00&lt;1</a:t>
                      </a:r>
                    </a:p>
                    <a:p>
                      <a:pPr algn="ct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C</a:t>
                      </a:r>
                      <a:r>
                        <a:rPr lang="en-US" sz="1400" baseline="-25000" dirty="0" smtClean="0"/>
                        <a:t>3</a:t>
                      </a:r>
                      <a:r>
                        <a:rPr lang="en-US" sz="1400" dirty="0" smtClean="0"/>
                        <a:t>/190,000+C</a:t>
                      </a:r>
                      <a:r>
                        <a:rPr lang="en-US" sz="1400" baseline="-25000" dirty="0" smtClean="0"/>
                        <a:t>6</a:t>
                      </a:r>
                      <a:r>
                        <a:rPr lang="en-US" sz="1400" dirty="0" smtClean="0"/>
                        <a:t>/12,000&lt;1</a:t>
                      </a:r>
                    </a:p>
                    <a:p>
                      <a:pPr algn="ctr"/>
                      <a:endParaRPr lang="en-US" sz="1400" dirty="0"/>
                    </a:p>
                  </a:txBody>
                  <a:tcPr/>
                </a:tc>
              </a:tr>
            </a:tbl>
          </a:graphicData>
        </a:graphic>
      </p:graphicFrame>
    </p:spTree>
    <p:extLst>
      <p:ext uri="{BB962C8B-B14F-4D97-AF65-F5344CB8AC3E}">
        <p14:creationId xmlns:p14="http://schemas.microsoft.com/office/powerpoint/2010/main" val="486070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Accident</a:t>
            </a:r>
            <a:endParaRPr lang="en-US" dirty="0"/>
          </a:p>
        </p:txBody>
      </p:sp>
      <p:sp>
        <p:nvSpPr>
          <p:cNvPr id="5" name="Content Placeholder 4"/>
          <p:cNvSpPr>
            <a:spLocks noGrp="1"/>
          </p:cNvSpPr>
          <p:nvPr>
            <p:ph sz="quarter" idx="13"/>
          </p:nvPr>
        </p:nvSpPr>
        <p:spPr/>
        <p:txBody>
          <a:bodyPr>
            <a:normAutofit/>
          </a:bodyPr>
          <a:lstStyle/>
          <a:p>
            <a:r>
              <a:rPr lang="en-US" dirty="0" smtClean="0">
                <a:solidFill>
                  <a:schemeClr val="tx1"/>
                </a:solidFill>
              </a:rPr>
              <a:t>Four Boiling Water Reactors involved.</a:t>
            </a:r>
          </a:p>
          <a:p>
            <a:r>
              <a:rPr lang="en-US" dirty="0" smtClean="0">
                <a:solidFill>
                  <a:schemeClr val="tx1"/>
                </a:solidFill>
              </a:rPr>
              <a:t>Three were operating at full power.</a:t>
            </a:r>
          </a:p>
          <a:p>
            <a:r>
              <a:rPr lang="en-US" dirty="0" smtClean="0">
                <a:solidFill>
                  <a:schemeClr val="tx1"/>
                </a:solidFill>
              </a:rPr>
              <a:t>Unit 4 was shut down for refueling and the fuel assemblies were outside of containment in the storage pool.</a:t>
            </a:r>
          </a:p>
          <a:p>
            <a:r>
              <a:rPr lang="en-US" dirty="0" smtClean="0">
                <a:solidFill>
                  <a:schemeClr val="tx1"/>
                </a:solidFill>
              </a:rPr>
              <a:t>Units 5 and 6 were in cold shutdown.</a:t>
            </a:r>
            <a:endParaRPr lang="en-US" dirty="0">
              <a:solidFill>
                <a:schemeClr val="tx1"/>
              </a:solidFill>
            </a:endParaRPr>
          </a:p>
        </p:txBody>
      </p:sp>
      <p:pic>
        <p:nvPicPr>
          <p:cNvPr id="1029"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267200" y="1752600"/>
            <a:ext cx="4419600" cy="403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115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Japanese DIL</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9" y="1066800"/>
            <a:ext cx="5915025" cy="5106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1347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Green Tea</a:t>
            </a:r>
            <a:endParaRPr lang="en-US" dirty="0"/>
          </a:p>
        </p:txBody>
      </p:sp>
      <p:sp>
        <p:nvSpPr>
          <p:cNvPr id="6" name="Content Placeholder 5"/>
          <p:cNvSpPr>
            <a:spLocks noGrp="1"/>
          </p:cNvSpPr>
          <p:nvPr>
            <p:ph sz="quarter" idx="13"/>
          </p:nvPr>
        </p:nvSpPr>
        <p:spPr>
          <a:xfrm>
            <a:off x="533400" y="1600200"/>
            <a:ext cx="7924800" cy="3048000"/>
          </a:xfrm>
        </p:spPr>
        <p:txBody>
          <a:bodyPr>
            <a:normAutofit lnSpcReduction="10000"/>
          </a:bodyPr>
          <a:lstStyle/>
          <a:p>
            <a:r>
              <a:rPr lang="en-US" dirty="0" smtClean="0">
                <a:solidFill>
                  <a:schemeClr val="tx1"/>
                </a:solidFill>
              </a:rPr>
              <a:t>By July, the I-131 had largely decayed away and the primary concern was foods that were known concentrators of some of the isotopes.</a:t>
            </a:r>
          </a:p>
          <a:p>
            <a:r>
              <a:rPr lang="en-US" dirty="0" smtClean="0">
                <a:solidFill>
                  <a:schemeClr val="tx1"/>
                </a:solidFill>
              </a:rPr>
              <a:t>The sample of the dried green </a:t>
            </a:r>
            <a:r>
              <a:rPr lang="en-US" dirty="0" smtClean="0">
                <a:solidFill>
                  <a:schemeClr val="tx1"/>
                </a:solidFill>
              </a:rPr>
              <a:t>tea </a:t>
            </a:r>
            <a:r>
              <a:rPr lang="en-US" dirty="0" smtClean="0">
                <a:solidFill>
                  <a:schemeClr val="tx1"/>
                </a:solidFill>
              </a:rPr>
              <a:t>leaves below </a:t>
            </a:r>
            <a:r>
              <a:rPr lang="en-US" dirty="0" smtClean="0">
                <a:solidFill>
                  <a:schemeClr val="tx1"/>
                </a:solidFill>
              </a:rPr>
              <a:t>has </a:t>
            </a:r>
            <a:r>
              <a:rPr lang="en-US" dirty="0" smtClean="0">
                <a:solidFill>
                  <a:schemeClr val="tx1"/>
                </a:solidFill>
              </a:rPr>
              <a:t>Cesium concentrations </a:t>
            </a:r>
            <a:r>
              <a:rPr lang="en-US" dirty="0" smtClean="0">
                <a:solidFill>
                  <a:schemeClr val="tx1"/>
                </a:solidFill>
              </a:rPr>
              <a:t>at </a:t>
            </a:r>
            <a:r>
              <a:rPr lang="en-US" dirty="0" smtClean="0">
                <a:solidFill>
                  <a:schemeClr val="tx1"/>
                </a:solidFill>
              </a:rPr>
              <a:t>1/3 of the FDA DIL, but above the Japanese DIL at the time.</a:t>
            </a:r>
          </a:p>
          <a:p>
            <a:r>
              <a:rPr lang="en-US" dirty="0" smtClean="0">
                <a:solidFill>
                  <a:schemeClr val="tx1"/>
                </a:solidFill>
              </a:rPr>
              <a:t>All contaminated product was not imported or destroyed.</a:t>
            </a:r>
            <a:endParaRPr lang="en-US" dirty="0">
              <a:solidFill>
                <a:schemeClr val="tx1"/>
              </a:solidFill>
            </a:endParaRPr>
          </a:p>
        </p:txBody>
      </p:sp>
      <p:pic>
        <p:nvPicPr>
          <p:cNvPr id="921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4724400"/>
            <a:ext cx="8199123" cy="170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9756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Seaweed</a:t>
            </a:r>
            <a:endParaRPr lang="en-US" dirty="0"/>
          </a:p>
        </p:txBody>
      </p:sp>
      <p:sp>
        <p:nvSpPr>
          <p:cNvPr id="6" name="Content Placeholder 5"/>
          <p:cNvSpPr>
            <a:spLocks noGrp="1"/>
          </p:cNvSpPr>
          <p:nvPr>
            <p:ph sz="quarter" idx="13"/>
          </p:nvPr>
        </p:nvSpPr>
        <p:spPr>
          <a:xfrm>
            <a:off x="533400" y="1600200"/>
            <a:ext cx="8077200" cy="3200400"/>
          </a:xfrm>
        </p:spPr>
        <p:txBody>
          <a:bodyPr/>
          <a:lstStyle/>
          <a:p>
            <a:r>
              <a:rPr lang="en-US" dirty="0" smtClean="0">
                <a:solidFill>
                  <a:schemeClr val="tx1"/>
                </a:solidFill>
              </a:rPr>
              <a:t>By July, the impact of the water releases were observed in harvests of seaweed (a concentrator of Cesium isotopes) taken too close to the Daiichi plant.</a:t>
            </a:r>
          </a:p>
          <a:p>
            <a:r>
              <a:rPr lang="en-US" dirty="0" smtClean="0">
                <a:solidFill>
                  <a:schemeClr val="tx1"/>
                </a:solidFill>
              </a:rPr>
              <a:t>Seaweed is used as a wrapper for Sushi.</a:t>
            </a:r>
          </a:p>
          <a:p>
            <a:r>
              <a:rPr lang="en-US" dirty="0" smtClean="0">
                <a:solidFill>
                  <a:schemeClr val="tx1"/>
                </a:solidFill>
              </a:rPr>
              <a:t>The sample shown below is about 1/3 of the FDA DIL for Cesium, but above the Japanese DIL at the time.</a:t>
            </a:r>
            <a:endParaRPr lang="en-US" dirty="0">
              <a:solidFill>
                <a:schemeClr val="tx1"/>
              </a:solidFill>
            </a:endParaRPr>
          </a:p>
        </p:txBody>
      </p:sp>
      <p:pic>
        <p:nvPicPr>
          <p:cNvPr id="819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14400" y="4876800"/>
            <a:ext cx="7391400" cy="153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0514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Vegetables and Other Products</a:t>
            </a:r>
            <a:endParaRPr lang="en-US" sz="4400" dirty="0"/>
          </a:p>
        </p:txBody>
      </p:sp>
      <p:sp>
        <p:nvSpPr>
          <p:cNvPr id="5" name="Content Placeholder 4"/>
          <p:cNvSpPr>
            <a:spLocks noGrp="1"/>
          </p:cNvSpPr>
          <p:nvPr>
            <p:ph idx="1"/>
          </p:nvPr>
        </p:nvSpPr>
        <p:spPr>
          <a:xfrm>
            <a:off x="457200" y="1752600"/>
            <a:ext cx="8229600" cy="4373563"/>
          </a:xfrm>
        </p:spPr>
        <p:txBody>
          <a:bodyPr/>
          <a:lstStyle/>
          <a:p>
            <a:r>
              <a:rPr lang="en-US" dirty="0" smtClean="0">
                <a:solidFill>
                  <a:schemeClr val="tx1"/>
                </a:solidFill>
              </a:rPr>
              <a:t>Our lab found no observable contamination  in any other vegetable or other food product imported from Japan, to include those trapped under the FDA’s Import Alert 99-33.</a:t>
            </a:r>
          </a:p>
          <a:p>
            <a:r>
              <a:rPr lang="en-US" dirty="0" smtClean="0">
                <a:solidFill>
                  <a:schemeClr val="tx1"/>
                </a:solidFill>
              </a:rPr>
              <a:t>Salmon, and other migratory fish species were similarly found to be free of contamination.  None of the West coast commercial fisheries took fish anywhere near the East coast of Japan. </a:t>
            </a:r>
          </a:p>
          <a:p>
            <a:r>
              <a:rPr lang="en-US" dirty="0" smtClean="0">
                <a:solidFill>
                  <a:schemeClr val="tx1"/>
                </a:solidFill>
              </a:rPr>
              <a:t>The Japanese restrictions on fishing in areas near the plant appear to be effective as does their monitoring of food products.</a:t>
            </a:r>
            <a:endParaRPr lang="en-US" dirty="0">
              <a:solidFill>
                <a:schemeClr val="tx1"/>
              </a:solidFill>
            </a:endParaRPr>
          </a:p>
        </p:txBody>
      </p:sp>
    </p:spTree>
    <p:extLst>
      <p:ext uri="{BB962C8B-B14F-4D97-AF65-F5344CB8AC3E}">
        <p14:creationId xmlns:p14="http://schemas.microsoft.com/office/powerpoint/2010/main" val="1288234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Results</a:t>
            </a:r>
            <a:endParaRPr lang="en-US" dirty="0"/>
          </a:p>
        </p:txBody>
      </p:sp>
      <p:sp>
        <p:nvSpPr>
          <p:cNvPr id="3" name="Content Placeholder 2"/>
          <p:cNvSpPr>
            <a:spLocks noGrp="1"/>
          </p:cNvSpPr>
          <p:nvPr>
            <p:ph idx="1"/>
          </p:nvPr>
        </p:nvSpPr>
        <p:spPr/>
        <p:txBody>
          <a:bodyPr/>
          <a:lstStyle/>
          <a:p>
            <a:r>
              <a:rPr lang="en-US" dirty="0" smtClean="0">
                <a:solidFill>
                  <a:schemeClr val="tx1"/>
                </a:solidFill>
              </a:rPr>
              <a:t>The FDA, performed extensive monitoring of food imports, both with portal monitors installed at the ports, and using their own radiochemistry laboratory.</a:t>
            </a:r>
          </a:p>
          <a:p>
            <a:r>
              <a:rPr lang="en-US" dirty="0" smtClean="0">
                <a:solidFill>
                  <a:schemeClr val="tx1"/>
                </a:solidFill>
              </a:rPr>
              <a:t>Published results indicate they found little to no observable contamination of food products.</a:t>
            </a:r>
          </a:p>
          <a:p>
            <a:r>
              <a:rPr lang="en-US" dirty="0" smtClean="0">
                <a:solidFill>
                  <a:schemeClr val="tx1"/>
                </a:solidFill>
              </a:rPr>
              <a:t>There are several possible explanations.</a:t>
            </a:r>
          </a:p>
          <a:p>
            <a:r>
              <a:rPr lang="en-US" dirty="0" smtClean="0">
                <a:solidFill>
                  <a:schemeClr val="tx1"/>
                </a:solidFill>
              </a:rPr>
              <a:t>First is a matter of timing.  We were testing samples while the accident was still in progress and therefore saw problems before the FDA started testing seriously.</a:t>
            </a:r>
            <a:endParaRPr lang="en-US" dirty="0">
              <a:solidFill>
                <a:schemeClr val="tx1"/>
              </a:solidFill>
            </a:endParaRPr>
          </a:p>
        </p:txBody>
      </p:sp>
    </p:spTree>
    <p:extLst>
      <p:ext uri="{BB962C8B-B14F-4D97-AF65-F5344CB8AC3E}">
        <p14:creationId xmlns:p14="http://schemas.microsoft.com/office/powerpoint/2010/main" val="792135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Portal Monitors</a:t>
            </a:r>
            <a:endParaRPr lang="en-US" dirty="0"/>
          </a:p>
        </p:txBody>
      </p:sp>
      <p:sp>
        <p:nvSpPr>
          <p:cNvPr id="3" name="Content Placeholder 2"/>
          <p:cNvSpPr>
            <a:spLocks noGrp="1"/>
          </p:cNvSpPr>
          <p:nvPr>
            <p:ph idx="1"/>
          </p:nvPr>
        </p:nvSpPr>
        <p:spPr/>
        <p:txBody>
          <a:bodyPr/>
          <a:lstStyle/>
          <a:p>
            <a:r>
              <a:rPr lang="en-US" dirty="0" smtClean="0">
                <a:solidFill>
                  <a:schemeClr val="tx1"/>
                </a:solidFill>
              </a:rPr>
              <a:t>Portal monitors found at the seaports can detect food contamination at and below the </a:t>
            </a:r>
            <a:r>
              <a:rPr lang="en-US" dirty="0" smtClean="0">
                <a:solidFill>
                  <a:schemeClr val="tx1"/>
                </a:solidFill>
              </a:rPr>
              <a:t>FDA DIL </a:t>
            </a:r>
            <a:r>
              <a:rPr lang="en-US" dirty="0" smtClean="0">
                <a:solidFill>
                  <a:schemeClr val="tx1"/>
                </a:solidFill>
              </a:rPr>
              <a:t>if:</a:t>
            </a:r>
          </a:p>
          <a:p>
            <a:r>
              <a:rPr lang="en-US" dirty="0" smtClean="0">
                <a:solidFill>
                  <a:schemeClr val="tx1"/>
                </a:solidFill>
              </a:rPr>
              <a:t>The food is uniformly contaminated and is in close proximity to the portal.</a:t>
            </a:r>
          </a:p>
          <a:p>
            <a:r>
              <a:rPr lang="en-US" dirty="0" smtClean="0">
                <a:solidFill>
                  <a:schemeClr val="tx1"/>
                </a:solidFill>
              </a:rPr>
              <a:t>The mass of the food is sufficient to alarm the portal. </a:t>
            </a:r>
            <a:r>
              <a:rPr lang="en-US" dirty="0">
                <a:solidFill>
                  <a:schemeClr val="tx1"/>
                </a:solidFill>
              </a:rPr>
              <a:t> </a:t>
            </a:r>
            <a:r>
              <a:rPr lang="en-US" dirty="0" smtClean="0">
                <a:solidFill>
                  <a:schemeClr val="tx1"/>
                </a:solidFill>
              </a:rPr>
              <a:t>Portal monitors alarm based on the number of </a:t>
            </a:r>
            <a:r>
              <a:rPr lang="en-US" dirty="0" err="1" smtClean="0">
                <a:solidFill>
                  <a:schemeClr val="tx1"/>
                </a:solidFill>
              </a:rPr>
              <a:t>Bq</a:t>
            </a:r>
            <a:r>
              <a:rPr lang="en-US" dirty="0" smtClean="0">
                <a:solidFill>
                  <a:schemeClr val="tx1"/>
                </a:solidFill>
              </a:rPr>
              <a:t> in front of them, while the DIL is in units of </a:t>
            </a:r>
            <a:r>
              <a:rPr lang="en-US" dirty="0" err="1" smtClean="0">
                <a:solidFill>
                  <a:schemeClr val="tx1"/>
                </a:solidFill>
              </a:rPr>
              <a:t>Bq</a:t>
            </a:r>
            <a:r>
              <a:rPr lang="en-US" dirty="0" smtClean="0">
                <a:solidFill>
                  <a:schemeClr val="tx1"/>
                </a:solidFill>
              </a:rPr>
              <a:t>/Kg.</a:t>
            </a:r>
          </a:p>
          <a:p>
            <a:r>
              <a:rPr lang="en-US" dirty="0" smtClean="0">
                <a:solidFill>
                  <a:schemeClr val="tx1"/>
                </a:solidFill>
              </a:rPr>
              <a:t>Many of the food items we found to be contaminated violated one or more of these criteria and therefore would not have been detected with a portal monitor.</a:t>
            </a:r>
            <a:endParaRPr lang="en-US" dirty="0">
              <a:solidFill>
                <a:schemeClr val="tx1"/>
              </a:solidFill>
            </a:endParaRPr>
          </a:p>
        </p:txBody>
      </p:sp>
    </p:spTree>
    <p:extLst>
      <p:ext uri="{BB962C8B-B14F-4D97-AF65-F5344CB8AC3E}">
        <p14:creationId xmlns:p14="http://schemas.microsoft.com/office/powerpoint/2010/main" val="4245041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a:t>
            </a:r>
            <a:endParaRPr lang="en-US" dirty="0"/>
          </a:p>
        </p:txBody>
      </p:sp>
      <p:sp>
        <p:nvSpPr>
          <p:cNvPr id="3" name="Content Placeholder 2"/>
          <p:cNvSpPr>
            <a:spLocks noGrp="1"/>
          </p:cNvSpPr>
          <p:nvPr>
            <p:ph idx="1"/>
          </p:nvPr>
        </p:nvSpPr>
        <p:spPr/>
        <p:txBody>
          <a:bodyPr/>
          <a:lstStyle/>
          <a:p>
            <a:r>
              <a:rPr lang="en-US" dirty="0" smtClean="0">
                <a:solidFill>
                  <a:schemeClr val="tx1"/>
                </a:solidFill>
              </a:rPr>
              <a:t>If you think you have a problem with your finances, you would get help from:</a:t>
            </a:r>
          </a:p>
          <a:p>
            <a:r>
              <a:rPr lang="en-US" dirty="0" smtClean="0">
                <a:solidFill>
                  <a:schemeClr val="tx1"/>
                </a:solidFill>
              </a:rPr>
              <a:t>A. The Internal Revenue Service</a:t>
            </a:r>
          </a:p>
          <a:p>
            <a:r>
              <a:rPr lang="en-US" dirty="0" smtClean="0">
                <a:solidFill>
                  <a:schemeClr val="tx1"/>
                </a:solidFill>
              </a:rPr>
              <a:t>B.  Your local accountant.</a:t>
            </a:r>
          </a:p>
          <a:p>
            <a:r>
              <a:rPr lang="en-US" dirty="0" smtClean="0">
                <a:solidFill>
                  <a:schemeClr val="tx1"/>
                </a:solidFill>
              </a:rPr>
              <a:t>Importers used private labs to avoid problems with the FDA and other authorities.  The samples submitted for testing were not </a:t>
            </a:r>
            <a:r>
              <a:rPr lang="en-US" smtClean="0">
                <a:solidFill>
                  <a:schemeClr val="tx1"/>
                </a:solidFill>
              </a:rPr>
              <a:t>random.</a:t>
            </a:r>
          </a:p>
          <a:p>
            <a:r>
              <a:rPr lang="en-US" smtClean="0">
                <a:solidFill>
                  <a:schemeClr val="tx1"/>
                </a:solidFill>
              </a:rPr>
              <a:t>Consequently</a:t>
            </a:r>
            <a:r>
              <a:rPr lang="en-US" dirty="0" smtClean="0">
                <a:solidFill>
                  <a:schemeClr val="tx1"/>
                </a:solidFill>
              </a:rPr>
              <a:t>, the subset of samples seen at private labs may have been biased.</a:t>
            </a:r>
            <a:endParaRPr lang="en-US" dirty="0">
              <a:solidFill>
                <a:schemeClr val="tx1"/>
              </a:solidFill>
            </a:endParaRPr>
          </a:p>
        </p:txBody>
      </p:sp>
    </p:spTree>
    <p:extLst>
      <p:ext uri="{BB962C8B-B14F-4D97-AF65-F5344CB8AC3E}">
        <p14:creationId xmlns:p14="http://schemas.microsoft.com/office/powerpoint/2010/main" val="2820161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solidFill>
                  <a:schemeClr val="tx1"/>
                </a:solidFill>
              </a:rPr>
              <a:t>Imported food products contaminated with fission products from the Daiichi accident were detected starting in late March and April of 2011.</a:t>
            </a:r>
          </a:p>
          <a:p>
            <a:r>
              <a:rPr lang="en-US" dirty="0" smtClean="0">
                <a:solidFill>
                  <a:schemeClr val="tx1"/>
                </a:solidFill>
              </a:rPr>
              <a:t>Conscientious importers tested their imported foods and destroyed any food that was found to be contaminated, even at levels well below the FDA DIL.</a:t>
            </a:r>
          </a:p>
          <a:p>
            <a:r>
              <a:rPr lang="en-US" dirty="0" smtClean="0">
                <a:solidFill>
                  <a:schemeClr val="tx1"/>
                </a:solidFill>
              </a:rPr>
              <a:t>As a result, there was </a:t>
            </a:r>
            <a:r>
              <a:rPr lang="en-US" smtClean="0">
                <a:solidFill>
                  <a:schemeClr val="tx1"/>
                </a:solidFill>
              </a:rPr>
              <a:t>no observable </a:t>
            </a:r>
            <a:r>
              <a:rPr lang="en-US" dirty="0" smtClean="0">
                <a:solidFill>
                  <a:schemeClr val="tx1"/>
                </a:solidFill>
              </a:rPr>
              <a:t>impact on the imported foods to the US.</a:t>
            </a:r>
          </a:p>
          <a:p>
            <a:endParaRPr lang="en-US" dirty="0">
              <a:solidFill>
                <a:schemeClr val="tx1"/>
              </a:solidFill>
            </a:endParaRPr>
          </a:p>
        </p:txBody>
      </p:sp>
    </p:spTree>
    <p:extLst>
      <p:ext uri="{BB962C8B-B14F-4D97-AF65-F5344CB8AC3E}">
        <p14:creationId xmlns:p14="http://schemas.microsoft.com/office/powerpoint/2010/main" val="952592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Accident</a:t>
            </a:r>
            <a:endParaRPr lang="en-US" dirty="0"/>
          </a:p>
        </p:txBody>
      </p:sp>
      <p:sp>
        <p:nvSpPr>
          <p:cNvPr id="7" name="Content Placeholder 6"/>
          <p:cNvSpPr>
            <a:spLocks noGrp="1"/>
          </p:cNvSpPr>
          <p:nvPr>
            <p:ph sz="quarter" idx="13"/>
          </p:nvPr>
        </p:nvSpPr>
        <p:spPr/>
        <p:txBody>
          <a:bodyPr/>
          <a:lstStyle/>
          <a:p>
            <a:endParaRPr lang="en-US" dirty="0"/>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3948433"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p:cNvSpPr>
            <a:spLocks noGrp="1"/>
          </p:cNvSpPr>
          <p:nvPr>
            <p:ph sz="half" idx="2"/>
          </p:nvPr>
        </p:nvSpPr>
        <p:spPr/>
        <p:txBody>
          <a:bodyPr/>
          <a:lstStyle/>
          <a:p>
            <a:endParaRPr lang="en-US" dirty="0"/>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00200"/>
            <a:ext cx="3543300" cy="494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159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Accident</a:t>
            </a:r>
            <a:endParaRPr lang="en-US" dirty="0"/>
          </a:p>
        </p:txBody>
      </p:sp>
      <p:sp>
        <p:nvSpPr>
          <p:cNvPr id="6" name="Content Placeholder 5"/>
          <p:cNvSpPr>
            <a:spLocks noGrp="1"/>
          </p:cNvSpPr>
          <p:nvPr>
            <p:ph idx="1"/>
          </p:nvPr>
        </p:nvSpPr>
        <p:spPr/>
        <p:txBody>
          <a:bodyPr/>
          <a:lstStyle/>
          <a:p>
            <a:r>
              <a:rPr lang="en-US" dirty="0" smtClean="0">
                <a:solidFill>
                  <a:schemeClr val="tx1"/>
                </a:solidFill>
              </a:rPr>
              <a:t>On March 11 at 2:46 PM a magnitude 9 earthquake struck under the ocean off the east coast of Japan.</a:t>
            </a:r>
          </a:p>
          <a:p>
            <a:r>
              <a:rPr lang="en-US" dirty="0" smtClean="0">
                <a:solidFill>
                  <a:schemeClr val="tx1"/>
                </a:solidFill>
              </a:rPr>
              <a:t>Ground motion triggered a shutdown of all of the operating reactors (1- 3).  Heat </a:t>
            </a:r>
            <a:r>
              <a:rPr lang="en-US" dirty="0" smtClean="0">
                <a:solidFill>
                  <a:schemeClr val="tx1"/>
                </a:solidFill>
              </a:rPr>
              <a:t>generation </a:t>
            </a:r>
            <a:r>
              <a:rPr lang="en-US" dirty="0" smtClean="0">
                <a:solidFill>
                  <a:schemeClr val="tx1"/>
                </a:solidFill>
              </a:rPr>
              <a:t>due to fission stopped.</a:t>
            </a:r>
          </a:p>
          <a:p>
            <a:r>
              <a:rPr lang="en-US" dirty="0" smtClean="0">
                <a:solidFill>
                  <a:schemeClr val="tx1"/>
                </a:solidFill>
              </a:rPr>
              <a:t>At 3:42 PM a 14 meter tsunami hit the plant.  It was designed to withstand a 6.5 meter wave.  The tsunami flooded the site, filled the auxiliary buildings, terminated offsite power, and carried the fuel tanks for the emergency diesel generators out to sea. Station blackout.</a:t>
            </a:r>
            <a:endParaRPr lang="en-US" dirty="0">
              <a:solidFill>
                <a:schemeClr val="tx1"/>
              </a:solidFill>
            </a:endParaRPr>
          </a:p>
        </p:txBody>
      </p:sp>
    </p:spTree>
    <p:extLst>
      <p:ext uri="{BB962C8B-B14F-4D97-AF65-F5344CB8AC3E}">
        <p14:creationId xmlns:p14="http://schemas.microsoft.com/office/powerpoint/2010/main" val="2720704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Accident</a:t>
            </a:r>
            <a:endParaRPr lang="en-US" dirty="0"/>
          </a:p>
        </p:txBody>
      </p:sp>
      <p:pic>
        <p:nvPicPr>
          <p:cNvPr id="6" name="Picture 2" descr="Lamarsh-Fig8-3-DecayHeat"/>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343400" y="1828800"/>
            <a:ext cx="4323039" cy="338860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p:txBody>
          <a:bodyPr>
            <a:normAutofit/>
          </a:bodyPr>
          <a:lstStyle/>
          <a:p>
            <a:r>
              <a:rPr lang="en-US" dirty="0" smtClean="0">
                <a:solidFill>
                  <a:schemeClr val="tx1"/>
                </a:solidFill>
              </a:rPr>
              <a:t>After shutdown, there is a significant amount of decay heat in the core that must be removed.</a:t>
            </a:r>
          </a:p>
          <a:p>
            <a:r>
              <a:rPr lang="en-US" dirty="0" smtClean="0">
                <a:solidFill>
                  <a:schemeClr val="tx1"/>
                </a:solidFill>
              </a:rPr>
              <a:t>Several redundant systems are provided.  All require power.</a:t>
            </a:r>
          </a:p>
          <a:p>
            <a:r>
              <a:rPr lang="en-US" dirty="0" smtClean="0">
                <a:solidFill>
                  <a:schemeClr val="tx1"/>
                </a:solidFill>
              </a:rPr>
              <a:t>By 4:46 PM, the ECCS failed.</a:t>
            </a:r>
            <a:endParaRPr lang="en-US" dirty="0">
              <a:solidFill>
                <a:schemeClr val="tx1"/>
              </a:solidFill>
            </a:endParaRPr>
          </a:p>
        </p:txBody>
      </p:sp>
    </p:spTree>
    <p:extLst>
      <p:ext uri="{BB962C8B-B14F-4D97-AF65-F5344CB8AC3E}">
        <p14:creationId xmlns:p14="http://schemas.microsoft.com/office/powerpoint/2010/main" val="3747891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Hydrogen Generation</a:t>
            </a:r>
            <a:endParaRPr lang="en-US" dirty="0"/>
          </a:p>
        </p:txBody>
      </p:sp>
      <p:sp>
        <p:nvSpPr>
          <p:cNvPr id="4" name="Content Placeholder 3"/>
          <p:cNvSpPr>
            <a:spLocks noGrp="1"/>
          </p:cNvSpPr>
          <p:nvPr>
            <p:ph sz="half" idx="2"/>
          </p:nvPr>
        </p:nvSpPr>
        <p:spPr/>
        <p:txBody>
          <a:bodyPr>
            <a:normAutofit lnSpcReduction="10000"/>
          </a:bodyPr>
          <a:lstStyle/>
          <a:p>
            <a:r>
              <a:rPr lang="en-US" smtClean="0"/>
              <a:t>With no heat removal, the pressure and temperature built up, the core was exposed, and the cladding exceeded 1200 deg C.</a:t>
            </a:r>
          </a:p>
          <a:p>
            <a:pPr lvl="1"/>
            <a:r>
              <a:rPr lang="en-US" smtClean="0"/>
              <a:t>Zr + 2H20 -&gt;ZrO2 + 2H2</a:t>
            </a:r>
          </a:p>
          <a:p>
            <a:r>
              <a:rPr lang="en-US" smtClean="0"/>
              <a:t>Exothermic reaction increased heat still further.</a:t>
            </a:r>
          </a:p>
          <a:p>
            <a:r>
              <a:rPr lang="en-US" smtClean="0"/>
              <a:t>Once the cladding ruptured fission.</a:t>
            </a:r>
            <a:endParaRPr lang="en-US" dirty="0"/>
          </a:p>
        </p:txBody>
      </p:sp>
      <p:sp>
        <p:nvSpPr>
          <p:cNvPr id="23" name="Content Placeholder 22"/>
          <p:cNvSpPr>
            <a:spLocks noGrp="1"/>
          </p:cNvSpPr>
          <p:nvPr>
            <p:ph sz="quarter" idx="13"/>
          </p:nvPr>
        </p:nvSpPr>
        <p:spPr/>
        <p:txBody>
          <a:bodyPr>
            <a:normAutofit lnSpcReduction="10000"/>
          </a:bodyPr>
          <a:lstStyle/>
          <a:p>
            <a:r>
              <a:rPr lang="en-US" dirty="0" smtClean="0">
                <a:solidFill>
                  <a:schemeClr val="tx1"/>
                </a:solidFill>
              </a:rPr>
              <a:t>As temperature built, the core was exposed and cladding exceeded 1200 ° C. Zirconium burns in a steam atmosphere.</a:t>
            </a:r>
          </a:p>
          <a:p>
            <a:pPr marL="342900" lvl="1" indent="-342900">
              <a:buFont typeface="Arial" pitchFamily="34" charset="0"/>
              <a:buChar char="•"/>
            </a:pPr>
            <a:r>
              <a:rPr lang="en-US" sz="1800" b="1" dirty="0" err="1">
                <a:solidFill>
                  <a:schemeClr val="tx1"/>
                </a:solidFill>
              </a:rPr>
              <a:t>Zr</a:t>
            </a:r>
            <a:r>
              <a:rPr lang="en-US" sz="1800" b="1" dirty="0">
                <a:solidFill>
                  <a:schemeClr val="tx1"/>
                </a:solidFill>
              </a:rPr>
              <a:t> + 2H</a:t>
            </a:r>
            <a:r>
              <a:rPr lang="en-US" sz="1800" b="1" baseline="-25000" dirty="0">
                <a:solidFill>
                  <a:schemeClr val="tx1"/>
                </a:solidFill>
              </a:rPr>
              <a:t>2</a:t>
            </a:r>
            <a:r>
              <a:rPr lang="en-US" sz="1800" b="1" dirty="0">
                <a:solidFill>
                  <a:schemeClr val="tx1"/>
                </a:solidFill>
              </a:rPr>
              <a:t>0 -&gt;ZrO</a:t>
            </a:r>
            <a:r>
              <a:rPr lang="en-US" sz="1800" b="1" baseline="-25000" dirty="0">
                <a:solidFill>
                  <a:schemeClr val="tx1"/>
                </a:solidFill>
              </a:rPr>
              <a:t>2</a:t>
            </a:r>
            <a:r>
              <a:rPr lang="en-US" sz="1800" b="1" dirty="0">
                <a:solidFill>
                  <a:schemeClr val="tx1"/>
                </a:solidFill>
              </a:rPr>
              <a:t> + </a:t>
            </a:r>
            <a:r>
              <a:rPr lang="en-US" sz="1800" b="1" dirty="0" smtClean="0">
                <a:solidFill>
                  <a:schemeClr val="tx1"/>
                </a:solidFill>
              </a:rPr>
              <a:t>2H</a:t>
            </a:r>
            <a:endParaRPr lang="en-US" dirty="0" smtClean="0"/>
          </a:p>
          <a:p>
            <a:r>
              <a:rPr lang="en-US" dirty="0" smtClean="0">
                <a:solidFill>
                  <a:schemeClr val="tx1"/>
                </a:solidFill>
              </a:rPr>
              <a:t>It is an Exothermic reaction and increased heating further.</a:t>
            </a:r>
          </a:p>
          <a:p>
            <a:r>
              <a:rPr lang="en-US" dirty="0" smtClean="0">
                <a:solidFill>
                  <a:schemeClr val="tx1"/>
                </a:solidFill>
              </a:rPr>
              <a:t>Once cladding ruptures fission products are released.</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00200"/>
            <a:ext cx="3933825"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5613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Containment</a:t>
            </a:r>
            <a:endParaRPr lang="en-US" dirty="0"/>
          </a:p>
        </p:txBody>
      </p:sp>
      <p:sp>
        <p:nvSpPr>
          <p:cNvPr id="4" name="Content Placeholder 3"/>
          <p:cNvSpPr>
            <a:spLocks noGrp="1"/>
          </p:cNvSpPr>
          <p:nvPr>
            <p:ph sz="quarter" idx="13"/>
          </p:nvPr>
        </p:nvSpPr>
        <p:spPr/>
        <p:txBody>
          <a:bodyPr>
            <a:normAutofit fontScale="85000" lnSpcReduction="20000"/>
          </a:bodyPr>
          <a:lstStyle/>
          <a:p>
            <a:r>
              <a:rPr lang="en-US" dirty="0" smtClean="0">
                <a:solidFill>
                  <a:schemeClr val="tx1"/>
                </a:solidFill>
              </a:rPr>
              <a:t>Containment sealed early in the accident.</a:t>
            </a:r>
          </a:p>
          <a:p>
            <a:r>
              <a:rPr lang="en-US" dirty="0" smtClean="0">
                <a:solidFill>
                  <a:schemeClr val="tx1"/>
                </a:solidFill>
              </a:rPr>
              <a:t>Designed for 4 – 5 bar. Actual pressure built up to 8 bar.</a:t>
            </a:r>
          </a:p>
          <a:p>
            <a:r>
              <a:rPr lang="en-US" dirty="0" smtClean="0">
                <a:solidFill>
                  <a:schemeClr val="tx1"/>
                </a:solidFill>
              </a:rPr>
              <a:t>Containment was depressurized for units 1 &amp; 3 on March 12 – 13 and again later.</a:t>
            </a:r>
          </a:p>
          <a:p>
            <a:r>
              <a:rPr lang="en-US" dirty="0" smtClean="0">
                <a:solidFill>
                  <a:schemeClr val="tx1"/>
                </a:solidFill>
              </a:rPr>
              <a:t>Released hydrogen gas burned in the service hall and destroyed the steel frame roof. A hydrogen gas explosion in Unit 2 containment was also observed.</a:t>
            </a:r>
            <a:endParaRPr lang="en-US" dirty="0">
              <a:solidFill>
                <a:schemeClr val="tx1"/>
              </a:solidFill>
            </a:endParaRPr>
          </a:p>
        </p:txBody>
      </p:sp>
      <p:pic>
        <p:nvPicPr>
          <p:cNvPr id="5" name="Picture 9" descr="Browns_Ferry_Unit_1_under_construction"/>
          <p:cNvPicPr>
            <a:picLocks noGrp="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71483" y="1600200"/>
            <a:ext cx="359203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3902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4</a:t>
            </a:r>
            <a:endParaRPr lang="en-US" dirty="0"/>
          </a:p>
        </p:txBody>
      </p:sp>
      <p:sp>
        <p:nvSpPr>
          <p:cNvPr id="3" name="Content Placeholder 2"/>
          <p:cNvSpPr>
            <a:spLocks noGrp="1"/>
          </p:cNvSpPr>
          <p:nvPr>
            <p:ph sz="half" idx="2"/>
          </p:nvPr>
        </p:nvSpPr>
        <p:spPr>
          <a:xfrm>
            <a:off x="5181600" y="1676400"/>
            <a:ext cx="3505200" cy="4449763"/>
          </a:xfrm>
        </p:spPr>
        <p:txBody>
          <a:bodyPr/>
          <a:lstStyle/>
          <a:p>
            <a:endParaRPr lang="en-US" dirty="0"/>
          </a:p>
        </p:txBody>
      </p:sp>
      <p:sp>
        <p:nvSpPr>
          <p:cNvPr id="4" name="Content Placeholder 3"/>
          <p:cNvSpPr>
            <a:spLocks noGrp="1"/>
          </p:cNvSpPr>
          <p:nvPr>
            <p:ph sz="quarter" idx="13"/>
          </p:nvPr>
        </p:nvSpPr>
        <p:spPr>
          <a:xfrm>
            <a:off x="365760" y="1600200"/>
            <a:ext cx="4739640" cy="4526280"/>
          </a:xfrm>
        </p:spPr>
        <p:txBody>
          <a:bodyPr>
            <a:normAutofit fontScale="92500" lnSpcReduction="20000"/>
          </a:bodyPr>
          <a:lstStyle/>
          <a:p>
            <a:r>
              <a:rPr lang="en-US" dirty="0" smtClean="0">
                <a:solidFill>
                  <a:schemeClr val="tx1"/>
                </a:solidFill>
              </a:rPr>
              <a:t>Unit 4 was shut down at the time of the earthquake and the core was in the spent fuel storage pool outside of containment.</a:t>
            </a:r>
          </a:p>
          <a:p>
            <a:r>
              <a:rPr lang="en-US" dirty="0" smtClean="0">
                <a:solidFill>
                  <a:schemeClr val="tx1"/>
                </a:solidFill>
              </a:rPr>
              <a:t>A hydrogen explosion on March 15 led many to conclude that the core had become uncovered and melted.</a:t>
            </a:r>
          </a:p>
          <a:p>
            <a:r>
              <a:rPr lang="en-US" dirty="0" smtClean="0">
                <a:solidFill>
                  <a:schemeClr val="tx1"/>
                </a:solidFill>
              </a:rPr>
              <a:t>It now appears that the hydrogen came through shared ductwork with Unit 3.</a:t>
            </a:r>
          </a:p>
          <a:p>
            <a:r>
              <a:rPr lang="en-US" dirty="0" smtClean="0">
                <a:solidFill>
                  <a:schemeClr val="tx1"/>
                </a:solidFill>
              </a:rPr>
              <a:t>The Unit 4 core was not a major source or releases.</a:t>
            </a:r>
            <a:endParaRPr lang="en-US" dirty="0">
              <a:solidFill>
                <a:schemeClr val="tx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828800"/>
            <a:ext cx="3352800" cy="4186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8800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Releases</a:t>
            </a:r>
            <a:endParaRPr lang="en-US" dirty="0"/>
          </a:p>
        </p:txBody>
      </p:sp>
      <p:pic>
        <p:nvPicPr>
          <p:cNvPr id="5" name="Picture 4" descr="frei2"/>
          <p:cNvPicPr>
            <a:picLocks noChangeAspect="1" noChangeArrowheads="1"/>
          </p:cNvPicPr>
          <p:nvPr/>
        </p:nvPicPr>
        <p:blipFill>
          <a:blip r:embed="rId2">
            <a:extLst>
              <a:ext uri="{28A0092B-C50C-407E-A947-70E740481C1C}">
                <a14:useLocalDpi xmlns:a14="http://schemas.microsoft.com/office/drawing/2010/main" val="0"/>
              </a:ext>
            </a:extLst>
          </a:blip>
          <a:srcRect b="1256"/>
          <a:stretch>
            <a:fillRect/>
          </a:stretch>
        </p:blipFill>
        <p:spPr bwMode="auto">
          <a:xfrm>
            <a:off x="190274" y="1676400"/>
            <a:ext cx="8964612"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99453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1567</TotalTime>
  <Words>1530</Words>
  <Application>Microsoft Office PowerPoint</Application>
  <PresentationFormat>On-screen Show (4:3)</PresentationFormat>
  <Paragraphs>130</Paragraphs>
  <Slides>27</Slides>
  <Notes>0</Notes>
  <HiddenSlides>0</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1</vt:i4>
      </vt:variant>
      <vt:variant>
        <vt:lpstr>Slide Titles</vt:lpstr>
      </vt:variant>
      <vt:variant>
        <vt:i4>27</vt:i4>
      </vt:variant>
    </vt:vector>
  </HeadingPairs>
  <TitlesOfParts>
    <vt:vector size="30" baseType="lpstr">
      <vt:lpstr>Executive</vt:lpstr>
      <vt:lpstr>C:\Documents and Settings\Robert  Metzger\My Documents\Air Monitoring Results.wpd\0</vt:lpstr>
      <vt:lpstr>SigmaPlot 11.0 Graph</vt:lpstr>
      <vt:lpstr>Contamination of food imports into the United States in the early days after the Fukushima accident</vt:lpstr>
      <vt:lpstr>The Accident</vt:lpstr>
      <vt:lpstr>The Accident</vt:lpstr>
      <vt:lpstr>The Accident</vt:lpstr>
      <vt:lpstr>The Accident</vt:lpstr>
      <vt:lpstr>Hydrogen Generation</vt:lpstr>
      <vt:lpstr>Containment</vt:lpstr>
      <vt:lpstr>Unit 4</vt:lpstr>
      <vt:lpstr>Early Releases</vt:lpstr>
      <vt:lpstr>Airborne Releases</vt:lpstr>
      <vt:lpstr>Ocean Releases</vt:lpstr>
      <vt:lpstr>Ground Contamination</vt:lpstr>
      <vt:lpstr>Water Contamination</vt:lpstr>
      <vt:lpstr>Airborne Concentrations at the Lab</vt:lpstr>
      <vt:lpstr>Wet Deposition at the Lab</vt:lpstr>
      <vt:lpstr>Food Imports - Sushi</vt:lpstr>
      <vt:lpstr>Seafood</vt:lpstr>
      <vt:lpstr>Koji Powder</vt:lpstr>
      <vt:lpstr>FDA DIL</vt:lpstr>
      <vt:lpstr>Japanese DIL</vt:lpstr>
      <vt:lpstr>Green Tea</vt:lpstr>
      <vt:lpstr>Seaweed</vt:lpstr>
      <vt:lpstr>Vegetables and Other Products</vt:lpstr>
      <vt:lpstr>Comparison of Results</vt:lpstr>
      <vt:lpstr>Portal Monitors</vt:lpstr>
      <vt:lpstr>Selection</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Contamination of food imports into the United States in the early days after the Fukushima accident</dc:title>
  <dc:creator>Robert  Metzger</dc:creator>
  <cp:lastModifiedBy>Robert  Metzger</cp:lastModifiedBy>
  <cp:revision>38</cp:revision>
  <dcterms:created xsi:type="dcterms:W3CDTF">2013-02-07T22:12:15Z</dcterms:created>
  <dcterms:modified xsi:type="dcterms:W3CDTF">2013-04-01T20:21:32Z</dcterms:modified>
</cp:coreProperties>
</file>