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4" r:id="rId6"/>
    <p:sldId id="275" r:id="rId7"/>
    <p:sldId id="276" r:id="rId8"/>
    <p:sldId id="277" r:id="rId9"/>
    <p:sldId id="260" r:id="rId10"/>
    <p:sldId id="262" r:id="rId11"/>
    <p:sldId id="278" r:id="rId12"/>
    <p:sldId id="261" r:id="rId13"/>
    <p:sldId id="263" r:id="rId14"/>
    <p:sldId id="264" r:id="rId15"/>
    <p:sldId id="265" r:id="rId16"/>
    <p:sldId id="266" r:id="rId17"/>
    <p:sldId id="268" r:id="rId18"/>
    <p:sldId id="267" r:id="rId19"/>
    <p:sldId id="269" r:id="rId20"/>
    <p:sldId id="272" r:id="rId21"/>
    <p:sldId id="273" r:id="rId22"/>
    <p:sldId id="270" r:id="rId23"/>
    <p:sldId id="2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5" d="100"/>
          <a:sy n="105" d="100"/>
        </p:scale>
        <p:origin x="-552" y="6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AA78781-B1CF-4A2B-9659-F8C7B49E8BB2}" type="datetimeFigureOut">
              <a:rPr lang="en-US" smtClean="0"/>
              <a:t>3/7/2012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D8552F6-7364-420D-B2DF-8CE544FCFD36}"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A78781-B1CF-4A2B-9659-F8C7B49E8BB2}"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552F6-7364-420D-B2DF-8CE544FCFD3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D8552F6-7364-420D-B2DF-8CE544FCFD36}"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A78781-B1CF-4A2B-9659-F8C7B49E8BB2}"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AA78781-B1CF-4A2B-9659-F8C7B49E8BB2}"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D8552F6-7364-420D-B2DF-8CE544FCFD36}"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AA78781-B1CF-4A2B-9659-F8C7B49E8BB2}" type="datetimeFigureOut">
              <a:rPr lang="en-US" smtClean="0"/>
              <a:t>3/7/2012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D8552F6-7364-420D-B2DF-8CE544FCFD36}"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AA78781-B1CF-4A2B-9659-F8C7B49E8BB2}" type="datetimeFigureOut">
              <a:rPr lang="en-US" smtClean="0"/>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552F6-7364-420D-B2DF-8CE544FCFD36}"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AA78781-B1CF-4A2B-9659-F8C7B49E8BB2}" type="datetimeFigureOut">
              <a:rPr lang="en-US" smtClean="0"/>
              <a:t>3/7/2012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D8552F6-7364-420D-B2DF-8CE544FCFD36}"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A78781-B1CF-4A2B-9659-F8C7B49E8BB2}" type="datetimeFigureOut">
              <a:rPr lang="en-US" smtClean="0"/>
              <a:t>3/7/2012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D8552F6-7364-420D-B2DF-8CE544FCFD3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AA78781-B1CF-4A2B-9659-F8C7B49E8BB2}" type="datetimeFigureOut">
              <a:rPr lang="en-US" smtClean="0"/>
              <a:t>3/7/2012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D8552F6-7364-420D-B2DF-8CE544FCFD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D8552F6-7364-420D-B2DF-8CE544FCFD36}"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AA78781-B1CF-4A2B-9659-F8C7B49E8BB2}" type="datetimeFigureOut">
              <a:rPr lang="en-US" smtClean="0"/>
              <a:t>3/7/2012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D8552F6-7364-420D-B2DF-8CE544FCFD36}"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AA78781-B1CF-4A2B-9659-F8C7B49E8BB2}" type="datetimeFigureOut">
              <a:rPr lang="en-US" smtClean="0"/>
              <a:t>3/7/2012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AA78781-B1CF-4A2B-9659-F8C7B49E8BB2}" type="datetimeFigureOut">
              <a:rPr lang="en-US" smtClean="0"/>
              <a:t>3/7/2012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D8552F6-7364-420D-B2DF-8CE544FCFD36}"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Case For Fractional Solubility Profiles</a:t>
            </a:r>
            <a:endParaRPr lang="en-US" dirty="0"/>
          </a:p>
        </p:txBody>
      </p:sp>
      <p:sp>
        <p:nvSpPr>
          <p:cNvPr id="3" name="Subtitle 2"/>
          <p:cNvSpPr>
            <a:spLocks noGrp="1"/>
          </p:cNvSpPr>
          <p:nvPr>
            <p:ph type="subTitle" idx="1"/>
          </p:nvPr>
        </p:nvSpPr>
        <p:spPr>
          <a:xfrm>
            <a:off x="1371600" y="2819400"/>
            <a:ext cx="6400800" cy="2133600"/>
          </a:xfrm>
        </p:spPr>
        <p:txBody>
          <a:bodyPr>
            <a:normAutofit/>
          </a:bodyPr>
          <a:lstStyle/>
          <a:p>
            <a:r>
              <a:rPr lang="en-US" dirty="0" smtClean="0"/>
              <a:t>Robert L. Metzger</a:t>
            </a:r>
          </a:p>
          <a:p>
            <a:r>
              <a:rPr lang="en-US" dirty="0"/>
              <a:t>Radiation Safety Engineering, </a:t>
            </a:r>
            <a:r>
              <a:rPr lang="en-US" dirty="0" smtClean="0"/>
              <a:t>Inc.</a:t>
            </a:r>
          </a:p>
          <a:p>
            <a:r>
              <a:rPr lang="en-US" dirty="0" smtClean="0"/>
              <a:t>Chandler, AZ</a:t>
            </a:r>
          </a:p>
          <a:p>
            <a:endParaRPr lang="en-US" dirty="0" smtClean="0"/>
          </a:p>
          <a:p>
            <a:r>
              <a:rPr lang="en-US" dirty="0" smtClean="0"/>
              <a:t>Keith F. Eckerman</a:t>
            </a:r>
          </a:p>
          <a:p>
            <a:r>
              <a:rPr lang="en-US" dirty="0" smtClean="0"/>
              <a:t>Oak Ridge National Laboratory</a:t>
            </a:r>
          </a:p>
          <a:p>
            <a:r>
              <a:rPr lang="en-US" dirty="0" smtClean="0"/>
              <a:t>Oak Ridge, TN </a:t>
            </a:r>
          </a:p>
          <a:p>
            <a:endParaRPr lang="en-US" dirty="0"/>
          </a:p>
        </p:txBody>
      </p:sp>
      <p:pic>
        <p:nvPicPr>
          <p:cNvPr id="4098" name="Picture 2" descr="C:\KFE_DOCs\My Figures\ORN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5590892"/>
            <a:ext cx="17526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5565995"/>
            <a:ext cx="3630077" cy="660214"/>
          </a:xfrm>
          <a:prstGeom prst="rect">
            <a:avLst/>
          </a:prstGeom>
        </p:spPr>
      </p:pic>
    </p:spTree>
    <p:extLst>
      <p:ext uri="{BB962C8B-B14F-4D97-AF65-F5344CB8AC3E}">
        <p14:creationId xmlns:p14="http://schemas.microsoft.com/office/powerpoint/2010/main" val="353063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Solubility Tests</a:t>
            </a:r>
            <a:endParaRPr lang="en-US" dirty="0"/>
          </a:p>
        </p:txBody>
      </p:sp>
      <p:sp>
        <p:nvSpPr>
          <p:cNvPr id="3" name="Content Placeholder 2"/>
          <p:cNvSpPr>
            <a:spLocks noGrp="1"/>
          </p:cNvSpPr>
          <p:nvPr>
            <p:ph sz="quarter" idx="1"/>
          </p:nvPr>
        </p:nvSpPr>
        <p:spPr/>
        <p:txBody>
          <a:bodyPr/>
          <a:lstStyle/>
          <a:p>
            <a:r>
              <a:rPr lang="en-US" dirty="0" smtClean="0"/>
              <a:t>Solubility tests are typically performed by placing a breathing zone air sample with the radionuclide compound of interest on it, in a beaker of serum lung </a:t>
            </a:r>
            <a:r>
              <a:rPr lang="en-US" dirty="0" err="1" smtClean="0"/>
              <a:t>ultrafiltrate</a:t>
            </a:r>
            <a:r>
              <a:rPr lang="en-US" dirty="0" smtClean="0"/>
              <a:t>, and them moving the filter to a new beaker each day for a week, and then weekly for a month.  The activity in each beaker is determined, and the residual remaining on the filter is analyzed at the end of the test.  The data is then plotted and fitted with  a triple exponential.</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343710481"/>
              </p:ext>
            </p:extLst>
          </p:nvPr>
        </p:nvGraphicFramePr>
        <p:xfrm>
          <a:off x="1066800" y="5486400"/>
          <a:ext cx="6504214" cy="571500"/>
        </p:xfrm>
        <a:graphic>
          <a:graphicData uri="http://schemas.openxmlformats.org/presentationml/2006/ole">
            <mc:AlternateContent xmlns:mc="http://schemas.openxmlformats.org/markup-compatibility/2006">
              <mc:Choice xmlns:v="urn:schemas-microsoft-com:vml" Requires="v">
                <p:oleObj spid="_x0000_s3090" name="Equation" r:id="rId3" imgW="3035160" imgH="228600" progId="Equation.COEE2">
                  <p:embed/>
                </p:oleObj>
              </mc:Choice>
              <mc:Fallback>
                <p:oleObj name="Equation" r:id="rId3" imgW="3035160" imgH="228600" progId="Equation.COEE2">
                  <p:embed/>
                  <p:pic>
                    <p:nvPicPr>
                      <p:cNvPr id="0" name=""/>
                      <p:cNvPicPr/>
                      <p:nvPr/>
                    </p:nvPicPr>
                    <p:blipFill>
                      <a:blip r:embed="rId4"/>
                      <a:stretch>
                        <a:fillRect/>
                      </a:stretch>
                    </p:blipFill>
                    <p:spPr>
                      <a:xfrm>
                        <a:off x="1066800" y="5486400"/>
                        <a:ext cx="6504214" cy="571500"/>
                      </a:xfrm>
                      <a:prstGeom prst="rect">
                        <a:avLst/>
                      </a:prstGeom>
                    </p:spPr>
                  </p:pic>
                </p:oleObj>
              </mc:Fallback>
            </mc:AlternateContent>
          </a:graphicData>
        </a:graphic>
      </p:graphicFrame>
    </p:spTree>
    <p:extLst>
      <p:ext uri="{BB962C8B-B14F-4D97-AF65-F5344CB8AC3E}">
        <p14:creationId xmlns:p14="http://schemas.microsoft.com/office/powerpoint/2010/main" val="2103374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Solubility Fitted Data</a:t>
            </a:r>
            <a:endParaRPr lang="en-US" dirty="0"/>
          </a:p>
        </p:txBody>
      </p:sp>
      <p:pic>
        <p:nvPicPr>
          <p:cNvPr id="409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999258" y="1527175"/>
            <a:ext cx="5108971"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8648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Solubility Plots</a:t>
            </a:r>
            <a:endParaRPr lang="en-US"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295400" y="1524000"/>
            <a:ext cx="6934200" cy="4876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4733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Bioassay</a:t>
            </a:r>
            <a:endParaRPr lang="en-US" dirty="0"/>
          </a:p>
        </p:txBody>
      </p:sp>
      <p:sp>
        <p:nvSpPr>
          <p:cNvPr id="3" name="Content Placeholder 2"/>
          <p:cNvSpPr>
            <a:spLocks noGrp="1"/>
          </p:cNvSpPr>
          <p:nvPr>
            <p:ph sz="quarter" idx="1"/>
          </p:nvPr>
        </p:nvSpPr>
        <p:spPr/>
        <p:txBody>
          <a:bodyPr>
            <a:normAutofit/>
          </a:bodyPr>
          <a:lstStyle/>
          <a:p>
            <a:r>
              <a:rPr lang="en-US" dirty="0" smtClean="0"/>
              <a:t>The solubility profile for a radionuclide compound is an important parameter for dose estimates generated from bioassay data.  The lung model appears twice in the dose estimate, once to determine the activity inhaled (intake), and a second time to estimate the dose to the patient.</a:t>
            </a:r>
          </a:p>
          <a:p>
            <a:r>
              <a:rPr lang="en-US" dirty="0" smtClean="0"/>
              <a:t>Errors in the lung model therefore compound.</a:t>
            </a:r>
          </a:p>
          <a:p>
            <a:r>
              <a:rPr lang="en-US" dirty="0" smtClean="0"/>
              <a:t>The problem is particularly acute in dose estimates made only on early bioassay data as this is dominated by the fraction of Type F in the dust.</a:t>
            </a:r>
            <a:endParaRPr lang="en-US" dirty="0"/>
          </a:p>
        </p:txBody>
      </p:sp>
    </p:spTree>
    <p:extLst>
      <p:ext uri="{BB962C8B-B14F-4D97-AF65-F5344CB8AC3E}">
        <p14:creationId xmlns:p14="http://schemas.microsoft.com/office/powerpoint/2010/main" val="2486903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Conservative Estimates</a:t>
            </a:r>
            <a:endParaRPr lang="en-US" dirty="0"/>
          </a:p>
        </p:txBody>
      </p:sp>
      <p:sp>
        <p:nvSpPr>
          <p:cNvPr id="3" name="Content Placeholder 2"/>
          <p:cNvSpPr>
            <a:spLocks noGrp="1"/>
          </p:cNvSpPr>
          <p:nvPr>
            <p:ph sz="quarter" idx="1"/>
          </p:nvPr>
        </p:nvSpPr>
        <p:spPr/>
        <p:txBody>
          <a:bodyPr/>
          <a:lstStyle/>
          <a:p>
            <a:r>
              <a:rPr lang="en-US" dirty="0" smtClean="0"/>
              <a:t>The default values for solubility are single absorption type and are generally “conservative”.</a:t>
            </a:r>
          </a:p>
          <a:p>
            <a:r>
              <a:rPr lang="en-US" dirty="0" smtClean="0"/>
              <a:t>The default values, though, may over or under estimate dose and risk when used with bioassay data.</a:t>
            </a:r>
          </a:p>
          <a:p>
            <a:r>
              <a:rPr lang="en-US" dirty="0" smtClean="0"/>
              <a:t>Uranium, for example, is nephrotoxic in its soluble forms (e.g. UO</a:t>
            </a:r>
            <a:r>
              <a:rPr lang="en-US" baseline="-25000" dirty="0" smtClean="0"/>
              <a:t>2</a:t>
            </a:r>
            <a:r>
              <a:rPr lang="en-US" dirty="0" smtClean="0"/>
              <a:t>), but radiotoxic in its more insoluble forms (high fired U</a:t>
            </a:r>
            <a:r>
              <a:rPr lang="en-US" baseline="-25000" dirty="0" smtClean="0"/>
              <a:t>3</a:t>
            </a:r>
            <a:r>
              <a:rPr lang="en-US" dirty="0" smtClean="0"/>
              <a:t>O</a:t>
            </a:r>
            <a:r>
              <a:rPr lang="en-US" baseline="-25000" dirty="0" smtClean="0"/>
              <a:t>8</a:t>
            </a:r>
            <a:r>
              <a:rPr lang="en-US" dirty="0" smtClean="0"/>
              <a:t>).  Errors in the solubility profile will necessarily overestimate one risk and underestimate the other.</a:t>
            </a:r>
            <a:endParaRPr lang="en-US" dirty="0"/>
          </a:p>
        </p:txBody>
      </p:sp>
    </p:spTree>
    <p:extLst>
      <p:ext uri="{BB962C8B-B14F-4D97-AF65-F5344CB8AC3E}">
        <p14:creationId xmlns:p14="http://schemas.microsoft.com/office/powerpoint/2010/main" val="4010760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Accident Dose Assessment</a:t>
            </a:r>
            <a:endParaRPr lang="en-US" dirty="0"/>
          </a:p>
        </p:txBody>
      </p:sp>
      <p:sp>
        <p:nvSpPr>
          <p:cNvPr id="3" name="Content Placeholder 2"/>
          <p:cNvSpPr>
            <a:spLocks noGrp="1"/>
          </p:cNvSpPr>
          <p:nvPr>
            <p:ph sz="quarter" idx="1"/>
          </p:nvPr>
        </p:nvSpPr>
        <p:spPr/>
        <p:txBody>
          <a:bodyPr/>
          <a:lstStyle/>
          <a:p>
            <a:r>
              <a:rPr lang="en-US" dirty="0" smtClean="0"/>
              <a:t>Dose estimates must be made quickly after an incident where personnel have potentially inhaled significant quantities of radionuclides.  The window of time where treatment can be effective is frequently short.  This necessitates that dose estimates and treatment decisions be made on a solitary bioassay measurement at ~4 to 24 hours after the incident.</a:t>
            </a:r>
          </a:p>
          <a:p>
            <a:r>
              <a:rPr lang="en-US" dirty="0" smtClean="0"/>
              <a:t>Physicians do not want “conservative” (read biased) dose estimates as they must decide whether to employ a treatment that itself entails some risk.</a:t>
            </a:r>
            <a:endParaRPr lang="en-US" dirty="0"/>
          </a:p>
        </p:txBody>
      </p:sp>
    </p:spTree>
    <p:extLst>
      <p:ext uri="{BB962C8B-B14F-4D97-AF65-F5344CB8AC3E}">
        <p14:creationId xmlns:p14="http://schemas.microsoft.com/office/powerpoint/2010/main" val="147852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Dose Assessment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To assess the errors associated with the default solitary solubility classes, a series of analyses were run using the default solubility class and the actual solubility data, where the dose estimate was based on a single urine bioassay measurement.</a:t>
            </a:r>
          </a:p>
          <a:p>
            <a:r>
              <a:rPr lang="en-US" dirty="0" smtClean="0"/>
              <a:t>The intake and dose were estimated using DCAL Version 9.5 assuming an acute airborne exposure </a:t>
            </a:r>
            <a:r>
              <a:rPr lang="en-US" dirty="0"/>
              <a:t>with an AMAD of 5 </a:t>
            </a:r>
            <a:r>
              <a:rPr lang="en-US"/>
              <a:t>microns </a:t>
            </a:r>
            <a:r>
              <a:rPr lang="en-US" smtClean="0"/>
              <a:t>24 hours </a:t>
            </a:r>
            <a:r>
              <a:rPr lang="en-US" dirty="0" smtClean="0"/>
              <a:t>prior to the bioassay. </a:t>
            </a:r>
          </a:p>
          <a:p>
            <a:r>
              <a:rPr lang="en-US" dirty="0" smtClean="0"/>
              <a:t>Both the intake from the bioassay measurement and the projected dose were calculated.</a:t>
            </a:r>
          </a:p>
        </p:txBody>
      </p:sp>
    </p:spTree>
    <p:extLst>
      <p:ext uri="{BB962C8B-B14F-4D97-AF65-F5344CB8AC3E}">
        <p14:creationId xmlns:p14="http://schemas.microsoft.com/office/powerpoint/2010/main" val="2966967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Compounds</a:t>
            </a:r>
            <a:endParaRPr lang="en-US"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14400" y="1389312"/>
            <a:ext cx="7295749" cy="485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85344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43436735"/>
              </p:ext>
            </p:extLst>
          </p:nvPr>
        </p:nvGraphicFramePr>
        <p:xfrm>
          <a:off x="609600" y="1447802"/>
          <a:ext cx="8077200" cy="4648200"/>
        </p:xfrm>
        <a:graphic>
          <a:graphicData uri="http://schemas.openxmlformats.org/drawingml/2006/table">
            <a:tbl>
              <a:tblPr>
                <a:tableStyleId>{5C22544A-7EE6-4342-B048-85BDC9FD1C3A}</a:tableStyleId>
              </a:tblPr>
              <a:tblGrid>
                <a:gridCol w="2692400"/>
                <a:gridCol w="1884680"/>
                <a:gridCol w="1705186"/>
                <a:gridCol w="1794934"/>
              </a:tblGrid>
              <a:tr h="718185">
                <a:tc>
                  <a:txBody>
                    <a:bodyPr/>
                    <a:lstStyle/>
                    <a:p>
                      <a:pPr marL="0" marR="0" algn="ctr">
                        <a:spcBef>
                          <a:spcPts val="0"/>
                        </a:spcBef>
                        <a:spcAft>
                          <a:spcPts val="0"/>
                        </a:spcAft>
                      </a:pPr>
                      <a:r>
                        <a:rPr lang="en-US" sz="1200">
                          <a:effectLst/>
                        </a:rPr>
                        <a:t>Product</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Intake (Bq)</a:t>
                      </a:r>
                    </a:p>
                    <a:p>
                      <a:pPr marL="0" marR="0" algn="ctr">
                        <a:spcBef>
                          <a:spcPts val="0"/>
                        </a:spcBef>
                        <a:spcAft>
                          <a:spcPts val="0"/>
                        </a:spcAft>
                      </a:pPr>
                      <a:r>
                        <a:rPr lang="en-US" sz="1200">
                          <a:effectLst/>
                        </a:rPr>
                        <a:t>Default Profile</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Intake (Bq)</a:t>
                      </a:r>
                    </a:p>
                    <a:p>
                      <a:pPr marL="0" marR="0" algn="ctr">
                        <a:spcBef>
                          <a:spcPts val="0"/>
                        </a:spcBef>
                        <a:spcAft>
                          <a:spcPts val="0"/>
                        </a:spcAft>
                      </a:pPr>
                      <a:r>
                        <a:rPr lang="en-US" sz="1200">
                          <a:effectLst/>
                        </a:rPr>
                        <a:t>Actual Profile</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Intake Ratio</a:t>
                      </a:r>
                    </a:p>
                    <a:p>
                      <a:pPr marL="0" marR="0" algn="ctr">
                        <a:spcBef>
                          <a:spcPts val="0"/>
                        </a:spcBef>
                        <a:spcAft>
                          <a:spcPts val="0"/>
                        </a:spcAft>
                      </a:pPr>
                      <a:r>
                        <a:rPr lang="en-US" sz="1200">
                          <a:effectLst/>
                        </a:rPr>
                        <a:t>Default:Actual</a:t>
                      </a:r>
                      <a:endParaRPr lang="en-US" sz="1200">
                        <a:effectLst/>
                        <a:latin typeface="Times New Roman"/>
                        <a:ea typeface="Times New Roman"/>
                      </a:endParaRPr>
                    </a:p>
                  </a:txBody>
                  <a:tcPr marL="76200" marR="76200" marT="76200" marB="36830"/>
                </a:tc>
              </a:tr>
              <a:tr h="718185">
                <a:tc>
                  <a:txBody>
                    <a:bodyPr/>
                    <a:lstStyle/>
                    <a:p>
                      <a:pPr marL="0" marR="0" algn="ctr">
                        <a:spcBef>
                          <a:spcPts val="0"/>
                        </a:spcBef>
                        <a:spcAft>
                          <a:spcPts val="0"/>
                        </a:spcAft>
                      </a:pPr>
                      <a:r>
                        <a:rPr lang="en-US" sz="1200">
                          <a:effectLst/>
                        </a:rPr>
                        <a:t>Uranium Metal - Recycling Smelting</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8.70E+06</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3.17E+06</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2.74</a:t>
                      </a:r>
                      <a:endParaRPr lang="en-US" sz="1200">
                        <a:effectLst/>
                        <a:latin typeface="Times New Roman"/>
                        <a:ea typeface="Times New Roman"/>
                      </a:endParaRPr>
                    </a:p>
                  </a:txBody>
                  <a:tcPr marL="76200" marR="76200" marT="76200" marB="36830"/>
                </a:tc>
              </a:tr>
              <a:tr h="443865">
                <a:tc>
                  <a:txBody>
                    <a:bodyPr/>
                    <a:lstStyle/>
                    <a:p>
                      <a:pPr marL="0" marR="0" algn="ctr">
                        <a:spcBef>
                          <a:spcPts val="0"/>
                        </a:spcBef>
                        <a:spcAft>
                          <a:spcPts val="0"/>
                        </a:spcAft>
                      </a:pPr>
                      <a:r>
                        <a:rPr lang="en-US" sz="1200">
                          <a:effectLst/>
                        </a:rPr>
                        <a:t>DU Munitions</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8.70E+06</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4.17E+05</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20.9</a:t>
                      </a:r>
                      <a:endParaRPr lang="en-US" sz="1200">
                        <a:effectLst/>
                        <a:latin typeface="Times New Roman"/>
                        <a:ea typeface="Times New Roman"/>
                      </a:endParaRPr>
                    </a:p>
                  </a:txBody>
                  <a:tcPr marL="76200" marR="76200" marT="76200" marB="36830"/>
                </a:tc>
              </a:tr>
              <a:tr h="718185">
                <a:tc>
                  <a:txBody>
                    <a:bodyPr/>
                    <a:lstStyle/>
                    <a:p>
                      <a:pPr marL="0" marR="0" algn="ctr">
                        <a:spcBef>
                          <a:spcPts val="0"/>
                        </a:spcBef>
                        <a:spcAft>
                          <a:spcPts val="0"/>
                        </a:spcAft>
                      </a:pPr>
                      <a:r>
                        <a:rPr lang="en-US" sz="1200">
                          <a:effectLst/>
                        </a:rPr>
                        <a:t>DU Munitions after Heat Treatment</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8.70E+06</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1.64E+06</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5.30</a:t>
                      </a:r>
                      <a:endParaRPr lang="en-US" sz="1200">
                        <a:effectLst/>
                        <a:latin typeface="Times New Roman"/>
                        <a:ea typeface="Times New Roman"/>
                      </a:endParaRPr>
                    </a:p>
                  </a:txBody>
                  <a:tcPr marL="76200" marR="76200" marT="76200" marB="36830"/>
                </a:tc>
              </a:tr>
              <a:tr h="443865">
                <a:tc>
                  <a:txBody>
                    <a:bodyPr/>
                    <a:lstStyle/>
                    <a:p>
                      <a:pPr marL="0" marR="0" algn="ctr">
                        <a:spcBef>
                          <a:spcPts val="0"/>
                        </a:spcBef>
                        <a:spcAft>
                          <a:spcPts val="0"/>
                        </a:spcAft>
                      </a:pPr>
                      <a:r>
                        <a:rPr lang="en-US" sz="1200">
                          <a:effectLst/>
                        </a:rPr>
                        <a:t>UO</a:t>
                      </a:r>
                      <a:r>
                        <a:rPr lang="en-US" sz="1200" baseline="-25000">
                          <a:effectLst/>
                        </a:rPr>
                        <a:t>2</a:t>
                      </a:r>
                      <a:r>
                        <a:rPr lang="en-US" sz="1200">
                          <a:effectLst/>
                        </a:rPr>
                        <a:t> from In Situ Mine</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8.70E+06</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1.25E+07</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69.6</a:t>
                      </a:r>
                      <a:endParaRPr lang="en-US" sz="1200">
                        <a:effectLst/>
                        <a:latin typeface="Times New Roman"/>
                        <a:ea typeface="Times New Roman"/>
                      </a:endParaRPr>
                    </a:p>
                  </a:txBody>
                  <a:tcPr marL="76200" marR="76200" marT="76200" marB="36830"/>
                </a:tc>
              </a:tr>
              <a:tr h="443865">
                <a:tc>
                  <a:txBody>
                    <a:bodyPr/>
                    <a:lstStyle/>
                    <a:p>
                      <a:pPr marL="0" marR="0" algn="ctr">
                        <a:spcBef>
                          <a:spcPts val="0"/>
                        </a:spcBef>
                        <a:spcAft>
                          <a:spcPts val="0"/>
                        </a:spcAft>
                      </a:pPr>
                      <a:r>
                        <a:rPr lang="en-US" sz="1200">
                          <a:effectLst/>
                        </a:rPr>
                        <a:t>PuO</a:t>
                      </a:r>
                      <a:r>
                        <a:rPr lang="en-US" sz="1200" baseline="-25000">
                          <a:effectLst/>
                        </a:rPr>
                        <a:t>2</a:t>
                      </a:r>
                      <a:r>
                        <a:rPr lang="en-US" sz="1200">
                          <a:effectLst/>
                        </a:rPr>
                        <a:t> (1750̊ C)</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6.76E+08</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1.50E+07</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44.9</a:t>
                      </a:r>
                      <a:endParaRPr lang="en-US" sz="1200">
                        <a:effectLst/>
                        <a:latin typeface="Times New Roman"/>
                        <a:ea typeface="Times New Roman"/>
                      </a:endParaRPr>
                    </a:p>
                  </a:txBody>
                  <a:tcPr marL="76200" marR="76200" marT="76200" marB="36830"/>
                </a:tc>
              </a:tr>
              <a:tr h="443865">
                <a:tc>
                  <a:txBody>
                    <a:bodyPr/>
                    <a:lstStyle/>
                    <a:p>
                      <a:pPr marL="0" marR="0" algn="ctr">
                        <a:spcBef>
                          <a:spcPts val="0"/>
                        </a:spcBef>
                        <a:spcAft>
                          <a:spcPts val="0"/>
                        </a:spcAft>
                      </a:pPr>
                      <a:r>
                        <a:rPr lang="en-US" sz="1200">
                          <a:effectLst/>
                        </a:rPr>
                        <a:t>AmO</a:t>
                      </a:r>
                      <a:r>
                        <a:rPr lang="en-US" sz="1200" baseline="-25000">
                          <a:effectLst/>
                        </a:rPr>
                        <a:t>2</a:t>
                      </a:r>
                      <a:r>
                        <a:rPr lang="en-US" sz="1200">
                          <a:effectLst/>
                        </a:rPr>
                        <a:t> (1750̊ C)</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1.63E+08</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5.41E+06</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30.1</a:t>
                      </a:r>
                      <a:endParaRPr lang="en-US" sz="1200">
                        <a:effectLst/>
                        <a:latin typeface="Times New Roman"/>
                        <a:ea typeface="Times New Roman"/>
                      </a:endParaRPr>
                    </a:p>
                  </a:txBody>
                  <a:tcPr marL="76200" marR="76200" marT="76200" marB="36830"/>
                </a:tc>
              </a:tr>
              <a:tr h="718185">
                <a:tc>
                  <a:txBody>
                    <a:bodyPr/>
                    <a:lstStyle/>
                    <a:p>
                      <a:pPr marL="0" marR="0" algn="ctr">
                        <a:spcBef>
                          <a:spcPts val="0"/>
                        </a:spcBef>
                        <a:spcAft>
                          <a:spcPts val="0"/>
                        </a:spcAft>
                      </a:pPr>
                      <a:r>
                        <a:rPr lang="en-US" sz="1200">
                          <a:effectLst/>
                        </a:rPr>
                        <a:t>U</a:t>
                      </a:r>
                      <a:r>
                        <a:rPr lang="en-US" sz="1200" baseline="-25000">
                          <a:effectLst/>
                        </a:rPr>
                        <a:t>3</a:t>
                      </a:r>
                      <a:r>
                        <a:rPr lang="en-US" sz="1200">
                          <a:effectLst/>
                        </a:rPr>
                        <a:t>O</a:t>
                      </a:r>
                      <a:r>
                        <a:rPr lang="en-US" sz="1200" baseline="-25000">
                          <a:effectLst/>
                        </a:rPr>
                        <a:t>8</a:t>
                      </a:r>
                      <a:r>
                        <a:rPr lang="en-US" sz="1200">
                          <a:effectLst/>
                        </a:rPr>
                        <a:t> (High Fired - Exxon)</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8.70E+06</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3.77E+05</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dirty="0">
                          <a:effectLst/>
                        </a:rPr>
                        <a:t>23.0</a:t>
                      </a:r>
                      <a:endParaRPr lang="en-US" sz="1200" dirty="0">
                        <a:effectLst/>
                        <a:latin typeface="Times New Roman"/>
                        <a:ea typeface="Times New Roman"/>
                      </a:endParaRPr>
                    </a:p>
                  </a:txBody>
                  <a:tcPr marL="76200" marR="76200" marT="76200" marB="36830"/>
                </a:tc>
              </a:tr>
            </a:tbl>
          </a:graphicData>
        </a:graphic>
      </p:graphicFrame>
    </p:spTree>
    <p:extLst>
      <p:ext uri="{BB962C8B-B14F-4D97-AF65-F5344CB8AC3E}">
        <p14:creationId xmlns:p14="http://schemas.microsoft.com/office/powerpoint/2010/main" val="28452304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676833556"/>
              </p:ext>
            </p:extLst>
          </p:nvPr>
        </p:nvGraphicFramePr>
        <p:xfrm>
          <a:off x="609599" y="1447798"/>
          <a:ext cx="8229600" cy="4800603"/>
        </p:xfrm>
        <a:graphic>
          <a:graphicData uri="http://schemas.openxmlformats.org/drawingml/2006/table">
            <a:tbl>
              <a:tblPr>
                <a:tableStyleId>{5C22544A-7EE6-4342-B048-85BDC9FD1C3A}</a:tableStyleId>
              </a:tblPr>
              <a:tblGrid>
                <a:gridCol w="2057400"/>
                <a:gridCol w="2057400"/>
                <a:gridCol w="2057400"/>
                <a:gridCol w="2057400"/>
              </a:tblGrid>
              <a:tr h="700398">
                <a:tc>
                  <a:txBody>
                    <a:bodyPr/>
                    <a:lstStyle/>
                    <a:p>
                      <a:pPr marL="0" marR="0" algn="ctr">
                        <a:spcBef>
                          <a:spcPts val="0"/>
                        </a:spcBef>
                        <a:spcAft>
                          <a:spcPts val="0"/>
                        </a:spcAft>
                      </a:pPr>
                      <a:r>
                        <a:rPr lang="en-US" sz="1200">
                          <a:effectLst/>
                        </a:rPr>
                        <a:t>Product</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Dose (Sv)</a:t>
                      </a:r>
                    </a:p>
                    <a:p>
                      <a:pPr marL="0" marR="0" algn="ctr">
                        <a:spcBef>
                          <a:spcPts val="0"/>
                        </a:spcBef>
                        <a:spcAft>
                          <a:spcPts val="0"/>
                        </a:spcAft>
                      </a:pPr>
                      <a:r>
                        <a:rPr lang="en-US" sz="1200">
                          <a:effectLst/>
                        </a:rPr>
                        <a:t>Default Profile</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Dose (Sv)</a:t>
                      </a:r>
                    </a:p>
                    <a:p>
                      <a:pPr marL="0" marR="0" algn="ctr">
                        <a:spcBef>
                          <a:spcPts val="0"/>
                        </a:spcBef>
                        <a:spcAft>
                          <a:spcPts val="0"/>
                        </a:spcAft>
                      </a:pPr>
                      <a:r>
                        <a:rPr lang="en-US" sz="1200">
                          <a:effectLst/>
                        </a:rPr>
                        <a:t>Actual Profile</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Dose Ratio</a:t>
                      </a:r>
                    </a:p>
                    <a:p>
                      <a:pPr marL="0" marR="0" algn="ctr">
                        <a:spcBef>
                          <a:spcPts val="0"/>
                        </a:spcBef>
                        <a:spcAft>
                          <a:spcPts val="0"/>
                        </a:spcAft>
                      </a:pPr>
                      <a:r>
                        <a:rPr lang="en-US" sz="1200">
                          <a:effectLst/>
                        </a:rPr>
                        <a:t>Default:Actual</a:t>
                      </a:r>
                      <a:endParaRPr lang="en-US" sz="1200">
                        <a:effectLst/>
                        <a:latin typeface="Times New Roman"/>
                        <a:ea typeface="Times New Roman"/>
                      </a:endParaRPr>
                    </a:p>
                  </a:txBody>
                  <a:tcPr marL="76200" marR="76200" marT="76200" marB="36830"/>
                </a:tc>
              </a:tr>
              <a:tr h="700398">
                <a:tc>
                  <a:txBody>
                    <a:bodyPr/>
                    <a:lstStyle/>
                    <a:p>
                      <a:pPr marL="0" marR="0" algn="ctr">
                        <a:spcBef>
                          <a:spcPts val="0"/>
                        </a:spcBef>
                        <a:spcAft>
                          <a:spcPts val="0"/>
                        </a:spcAft>
                      </a:pPr>
                      <a:r>
                        <a:rPr lang="en-US" sz="1200">
                          <a:effectLst/>
                        </a:rPr>
                        <a:t>Uranium Metal - Recycling Smelting</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49.8</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17.9</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1.79</a:t>
                      </a:r>
                      <a:endParaRPr lang="en-US" sz="1200">
                        <a:effectLst/>
                        <a:latin typeface="Times New Roman"/>
                        <a:ea typeface="Times New Roman"/>
                      </a:endParaRPr>
                    </a:p>
                  </a:txBody>
                  <a:tcPr marL="76200" marR="76200" marT="76200" marB="36830"/>
                </a:tc>
              </a:tr>
              <a:tr h="432871">
                <a:tc>
                  <a:txBody>
                    <a:bodyPr/>
                    <a:lstStyle/>
                    <a:p>
                      <a:pPr marL="0" marR="0" algn="ctr">
                        <a:spcBef>
                          <a:spcPts val="0"/>
                        </a:spcBef>
                        <a:spcAft>
                          <a:spcPts val="0"/>
                        </a:spcAft>
                      </a:pPr>
                      <a:r>
                        <a:rPr lang="en-US" sz="1200">
                          <a:effectLst/>
                        </a:rPr>
                        <a:t>DU Munitions</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49.8</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1.9</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26.3</a:t>
                      </a:r>
                      <a:endParaRPr lang="en-US" sz="1200">
                        <a:effectLst/>
                        <a:latin typeface="Times New Roman"/>
                        <a:ea typeface="Times New Roman"/>
                      </a:endParaRPr>
                    </a:p>
                  </a:txBody>
                  <a:tcPr marL="76200" marR="76200" marT="76200" marB="36830"/>
                </a:tc>
              </a:tr>
              <a:tr h="700398">
                <a:tc>
                  <a:txBody>
                    <a:bodyPr/>
                    <a:lstStyle/>
                    <a:p>
                      <a:pPr marL="0" marR="0" algn="ctr">
                        <a:spcBef>
                          <a:spcPts val="0"/>
                        </a:spcBef>
                        <a:spcAft>
                          <a:spcPts val="0"/>
                        </a:spcAft>
                      </a:pPr>
                      <a:r>
                        <a:rPr lang="en-US" sz="1200">
                          <a:effectLst/>
                        </a:rPr>
                        <a:t>DU Munitions after Heat Treatment</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49.8</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8.97</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5.56</a:t>
                      </a:r>
                      <a:endParaRPr lang="en-US" sz="1200">
                        <a:effectLst/>
                        <a:latin typeface="Times New Roman"/>
                        <a:ea typeface="Times New Roman"/>
                      </a:endParaRPr>
                    </a:p>
                  </a:txBody>
                  <a:tcPr marL="76200" marR="76200" marT="76200" marB="36830"/>
                </a:tc>
              </a:tr>
              <a:tr h="700398">
                <a:tc>
                  <a:txBody>
                    <a:bodyPr/>
                    <a:lstStyle/>
                    <a:p>
                      <a:pPr marL="0" marR="0" algn="ctr">
                        <a:spcBef>
                          <a:spcPts val="0"/>
                        </a:spcBef>
                        <a:spcAft>
                          <a:spcPts val="0"/>
                        </a:spcAft>
                      </a:pPr>
                      <a:r>
                        <a:rPr lang="en-US" sz="1200">
                          <a:effectLst/>
                        </a:rPr>
                        <a:t>UO</a:t>
                      </a:r>
                      <a:r>
                        <a:rPr lang="en-US" sz="1200" baseline="-25000">
                          <a:effectLst/>
                        </a:rPr>
                        <a:t>2</a:t>
                      </a:r>
                      <a:r>
                        <a:rPr lang="en-US" sz="1200">
                          <a:effectLst/>
                        </a:rPr>
                        <a:t> from In Situ Mine</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49.8</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0.105</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472</a:t>
                      </a:r>
                      <a:endParaRPr lang="en-US" sz="1200">
                        <a:effectLst/>
                        <a:latin typeface="Times New Roman"/>
                        <a:ea typeface="Times New Roman"/>
                      </a:endParaRPr>
                    </a:p>
                  </a:txBody>
                  <a:tcPr marL="76200" marR="76200" marT="76200" marB="36830"/>
                </a:tc>
              </a:tr>
              <a:tr h="432871">
                <a:tc>
                  <a:txBody>
                    <a:bodyPr/>
                    <a:lstStyle/>
                    <a:p>
                      <a:pPr marL="0" marR="0" algn="ctr">
                        <a:spcBef>
                          <a:spcPts val="0"/>
                        </a:spcBef>
                        <a:spcAft>
                          <a:spcPts val="0"/>
                        </a:spcAft>
                      </a:pPr>
                      <a:r>
                        <a:rPr lang="en-US" sz="1200">
                          <a:effectLst/>
                        </a:rPr>
                        <a:t>PuO</a:t>
                      </a:r>
                      <a:r>
                        <a:rPr lang="en-US" sz="1200" baseline="-25000">
                          <a:effectLst/>
                        </a:rPr>
                        <a:t>2</a:t>
                      </a:r>
                      <a:r>
                        <a:rPr lang="en-US" sz="1200">
                          <a:effectLst/>
                        </a:rPr>
                        <a:t> (1750̊ C)</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5700.</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220</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26.0</a:t>
                      </a:r>
                      <a:endParaRPr lang="en-US" sz="1200">
                        <a:effectLst/>
                        <a:latin typeface="Times New Roman"/>
                        <a:ea typeface="Times New Roman"/>
                      </a:endParaRPr>
                    </a:p>
                  </a:txBody>
                  <a:tcPr marL="76200" marR="76200" marT="76200" marB="36830"/>
                </a:tc>
              </a:tr>
              <a:tr h="432871">
                <a:tc>
                  <a:txBody>
                    <a:bodyPr/>
                    <a:lstStyle/>
                    <a:p>
                      <a:pPr marL="0" marR="0" algn="ctr">
                        <a:spcBef>
                          <a:spcPts val="0"/>
                        </a:spcBef>
                        <a:spcAft>
                          <a:spcPts val="0"/>
                        </a:spcAft>
                      </a:pPr>
                      <a:r>
                        <a:rPr lang="en-US" sz="1200">
                          <a:effectLst/>
                        </a:rPr>
                        <a:t>AmO</a:t>
                      </a:r>
                      <a:r>
                        <a:rPr lang="en-US" sz="1200" baseline="-25000">
                          <a:effectLst/>
                        </a:rPr>
                        <a:t>2</a:t>
                      </a:r>
                      <a:r>
                        <a:rPr lang="en-US" sz="1200">
                          <a:effectLst/>
                        </a:rPr>
                        <a:t> (1750̊ C)</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1400</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93.8</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16.7</a:t>
                      </a:r>
                      <a:endParaRPr lang="en-US" sz="1200">
                        <a:effectLst/>
                        <a:latin typeface="Times New Roman"/>
                        <a:ea typeface="Times New Roman"/>
                      </a:endParaRPr>
                    </a:p>
                  </a:txBody>
                  <a:tcPr marL="76200" marR="76200" marT="76200" marB="36830"/>
                </a:tc>
              </a:tr>
              <a:tr h="700398">
                <a:tc>
                  <a:txBody>
                    <a:bodyPr/>
                    <a:lstStyle/>
                    <a:p>
                      <a:pPr marL="0" marR="0" algn="ctr">
                        <a:spcBef>
                          <a:spcPts val="0"/>
                        </a:spcBef>
                        <a:spcAft>
                          <a:spcPts val="0"/>
                        </a:spcAft>
                      </a:pPr>
                      <a:r>
                        <a:rPr lang="en-US" sz="1200">
                          <a:effectLst/>
                        </a:rPr>
                        <a:t>U</a:t>
                      </a:r>
                      <a:r>
                        <a:rPr lang="en-US" sz="1200" baseline="-25000">
                          <a:effectLst/>
                        </a:rPr>
                        <a:t>3</a:t>
                      </a:r>
                      <a:r>
                        <a:rPr lang="en-US" sz="1200">
                          <a:effectLst/>
                        </a:rPr>
                        <a:t>O</a:t>
                      </a:r>
                      <a:r>
                        <a:rPr lang="en-US" sz="1200" baseline="-25000">
                          <a:effectLst/>
                        </a:rPr>
                        <a:t>8</a:t>
                      </a:r>
                      <a:r>
                        <a:rPr lang="en-US" sz="1200">
                          <a:effectLst/>
                        </a:rPr>
                        <a:t> (High Fired - Exxon)</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49.8</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a:effectLst/>
                        </a:rPr>
                        <a:t>1.67</a:t>
                      </a:r>
                      <a:endParaRPr lang="en-US" sz="1200">
                        <a:effectLst/>
                        <a:latin typeface="Times New Roman"/>
                        <a:ea typeface="Times New Roman"/>
                      </a:endParaRPr>
                    </a:p>
                  </a:txBody>
                  <a:tcPr marL="76200" marR="76200" marT="76200" marB="36830"/>
                </a:tc>
                <a:tc>
                  <a:txBody>
                    <a:bodyPr/>
                    <a:lstStyle/>
                    <a:p>
                      <a:pPr marL="0" marR="0" algn="ctr">
                        <a:spcBef>
                          <a:spcPts val="0"/>
                        </a:spcBef>
                        <a:spcAft>
                          <a:spcPts val="0"/>
                        </a:spcAft>
                      </a:pPr>
                      <a:r>
                        <a:rPr lang="en-US" sz="1200" dirty="0">
                          <a:effectLst/>
                        </a:rPr>
                        <a:t>29.9</a:t>
                      </a:r>
                      <a:endParaRPr lang="en-US" sz="1200" dirty="0">
                        <a:effectLst/>
                        <a:latin typeface="Times New Roman"/>
                        <a:ea typeface="Times New Roman"/>
                      </a:endParaRPr>
                    </a:p>
                  </a:txBody>
                  <a:tcPr marL="76200" marR="76200" marT="76200" marB="36830"/>
                </a:tc>
              </a:tr>
            </a:tbl>
          </a:graphicData>
        </a:graphic>
      </p:graphicFrame>
    </p:spTree>
    <p:extLst>
      <p:ext uri="{BB962C8B-B14F-4D97-AF65-F5344CB8AC3E}">
        <p14:creationId xmlns:p14="http://schemas.microsoft.com/office/powerpoint/2010/main" val="3460352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Clearance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Inhaled dusts deposited in the </a:t>
            </a:r>
            <a:r>
              <a:rPr lang="en-US" dirty="0" err="1" smtClean="0"/>
              <a:t>extrathoracic</a:t>
            </a:r>
            <a:r>
              <a:rPr lang="en-US" dirty="0" smtClean="0"/>
              <a:t> region of the respiratory track are normally cleared by nose-blowing while other regions of the lung clear particles by a complex process of particle transport and absorption.</a:t>
            </a:r>
          </a:p>
          <a:p>
            <a:r>
              <a:rPr lang="en-US" dirty="0" smtClean="0"/>
              <a:t>Absorption dominates the early lung clearance while the movement of particles towards the GI tract and lymph nodes dominates later phases.</a:t>
            </a:r>
          </a:p>
          <a:p>
            <a:r>
              <a:rPr lang="en-US" dirty="0" smtClean="0"/>
              <a:t>Absorption and particle transport are competing processes, of which, only the absorption characteristics can be measured </a:t>
            </a:r>
            <a:r>
              <a:rPr lang="en-US" i="1" dirty="0" smtClean="0"/>
              <a:t>in vitro</a:t>
            </a:r>
            <a:r>
              <a:rPr lang="en-US" dirty="0" smtClean="0"/>
              <a:t>.</a:t>
            </a:r>
            <a:endParaRPr lang="en-US" dirty="0"/>
          </a:p>
        </p:txBody>
      </p:sp>
    </p:spTree>
    <p:extLst>
      <p:ext uri="{BB962C8B-B14F-4D97-AF65-F5344CB8AC3E}">
        <p14:creationId xmlns:p14="http://schemas.microsoft.com/office/powerpoint/2010/main" val="2374832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PuO</a:t>
            </a:r>
            <a:r>
              <a:rPr lang="en-US" baseline="-25000" dirty="0" smtClean="0"/>
              <a:t>2</a:t>
            </a:r>
            <a:r>
              <a:rPr lang="en-US" dirty="0" smtClean="0"/>
              <a:t> in the Lung</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3600" y="1524000"/>
            <a:ext cx="4876800" cy="4630956"/>
          </a:xfrm>
          <a:prstGeom prst="rect">
            <a:avLst/>
          </a:prstGeom>
        </p:spPr>
      </p:pic>
    </p:spTree>
    <p:extLst>
      <p:ext uri="{BB962C8B-B14F-4D97-AF65-F5344CB8AC3E}">
        <p14:creationId xmlns:p14="http://schemas.microsoft.com/office/powerpoint/2010/main" val="11391101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PuO</a:t>
            </a:r>
            <a:r>
              <a:rPr lang="en-US" baseline="-25000" dirty="0" smtClean="0"/>
              <a:t>2</a:t>
            </a:r>
            <a:r>
              <a:rPr lang="en-US" dirty="0" smtClean="0"/>
              <a:t> in Urine</a:t>
            </a:r>
            <a:endParaRPr lang="en-US" dirty="0"/>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152886" y="1527175"/>
            <a:ext cx="4801715" cy="4572000"/>
          </a:xfrm>
        </p:spPr>
      </p:pic>
    </p:spTree>
    <p:extLst>
      <p:ext uri="{BB962C8B-B14F-4D97-AF65-F5344CB8AC3E}">
        <p14:creationId xmlns:p14="http://schemas.microsoft.com/office/powerpoint/2010/main" val="2455551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a:t>
            </a:r>
            <a:r>
              <a:rPr lang="en-US" dirty="0" err="1" smtClean="0"/>
              <a:t>dosimetry</a:t>
            </a:r>
            <a:r>
              <a:rPr lang="en-US" dirty="0" smtClean="0"/>
              <a:t> test indicates the use of default solubility profiles with only one absorption type introduces order-of-magnitude errors into the </a:t>
            </a:r>
            <a:r>
              <a:rPr lang="en-US" dirty="0" err="1" smtClean="0"/>
              <a:t>dosimetry</a:t>
            </a:r>
            <a:r>
              <a:rPr lang="en-US" dirty="0" smtClean="0"/>
              <a:t> estimates for many common radionuclide compounds when the </a:t>
            </a:r>
            <a:r>
              <a:rPr lang="en-US" dirty="0" err="1" smtClean="0"/>
              <a:t>dosimetry</a:t>
            </a:r>
            <a:r>
              <a:rPr lang="en-US" dirty="0" smtClean="0"/>
              <a:t> estimate is made based urine bioassay data taken shortly after the incident.</a:t>
            </a:r>
          </a:p>
          <a:p>
            <a:r>
              <a:rPr lang="en-US" dirty="0" smtClean="0"/>
              <a:t>Since the urinary excretion in the early times after an incident is almost entirely on the fraction of the compound that falls into the Type F, every effort should be made to estimate this value.</a:t>
            </a:r>
            <a:endParaRPr lang="en-US" dirty="0"/>
          </a:p>
        </p:txBody>
      </p:sp>
    </p:spTree>
    <p:extLst>
      <p:ext uri="{BB962C8B-B14F-4D97-AF65-F5344CB8AC3E}">
        <p14:creationId xmlns:p14="http://schemas.microsoft.com/office/powerpoint/2010/main" val="2646087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Dosimetry</a:t>
            </a:r>
            <a:r>
              <a:rPr lang="en-US" dirty="0" smtClean="0"/>
              <a:t> Codes</a:t>
            </a:r>
            <a:endParaRPr lang="en-US" dirty="0"/>
          </a:p>
        </p:txBody>
      </p:sp>
      <p:sp>
        <p:nvSpPr>
          <p:cNvPr id="3" name="Content Placeholder 2"/>
          <p:cNvSpPr>
            <a:spLocks noGrp="1"/>
          </p:cNvSpPr>
          <p:nvPr>
            <p:ph sz="quarter" idx="1"/>
          </p:nvPr>
        </p:nvSpPr>
        <p:spPr/>
        <p:txBody>
          <a:bodyPr/>
          <a:lstStyle/>
          <a:p>
            <a:r>
              <a:rPr lang="en-US" dirty="0" smtClean="0"/>
              <a:t>Internal </a:t>
            </a:r>
            <a:r>
              <a:rPr lang="en-US" dirty="0" err="1" smtClean="0"/>
              <a:t>dosimetry</a:t>
            </a:r>
            <a:r>
              <a:rPr lang="en-US" dirty="0" smtClean="0"/>
              <a:t> codes should be modified to allow fractional absorption types to be entered, and the fractional values should be used in all cases where any data is available.</a:t>
            </a:r>
          </a:p>
          <a:p>
            <a:r>
              <a:rPr lang="en-US" dirty="0" smtClean="0"/>
              <a:t>With the exception of radiopharmaceuticals and tritium, an estimate of the Type F fraction should always be made.</a:t>
            </a:r>
          </a:p>
          <a:p>
            <a:r>
              <a:rPr lang="en-US" dirty="0" smtClean="0"/>
              <a:t>DCAL software has been modified to accept the fractional solubility profiles.</a:t>
            </a:r>
            <a:endParaRPr lang="en-US" dirty="0"/>
          </a:p>
        </p:txBody>
      </p:sp>
    </p:spTree>
    <p:extLst>
      <p:ext uri="{BB962C8B-B14F-4D97-AF65-F5344CB8AC3E}">
        <p14:creationId xmlns:p14="http://schemas.microsoft.com/office/powerpoint/2010/main" val="3637073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Solubility Classes</a:t>
            </a:r>
            <a:endParaRPr lang="en-US" dirty="0"/>
          </a:p>
        </p:txBody>
      </p:sp>
      <p:sp>
        <p:nvSpPr>
          <p:cNvPr id="3" name="Content Placeholder 2"/>
          <p:cNvSpPr>
            <a:spLocks noGrp="1"/>
          </p:cNvSpPr>
          <p:nvPr>
            <p:ph sz="quarter" idx="1"/>
          </p:nvPr>
        </p:nvSpPr>
        <p:spPr/>
        <p:txBody>
          <a:bodyPr/>
          <a:lstStyle/>
          <a:p>
            <a:r>
              <a:rPr lang="en-US" dirty="0" smtClean="0"/>
              <a:t>ICRP 68 defines three solubility types based on absorption clearance times:</a:t>
            </a:r>
          </a:p>
          <a:p>
            <a:endParaRPr lang="en-US" dirty="0" smtClean="0"/>
          </a:p>
          <a:p>
            <a:endParaRPr lang="en-US" dirty="0"/>
          </a:p>
          <a:p>
            <a:endParaRPr lang="en-US" dirty="0" smtClean="0"/>
          </a:p>
          <a:p>
            <a:r>
              <a:rPr lang="en-US" dirty="0" smtClean="0"/>
              <a:t>All ICRP 68 based </a:t>
            </a:r>
            <a:r>
              <a:rPr lang="en-US" dirty="0" err="1" smtClean="0"/>
              <a:t>dosimetry</a:t>
            </a:r>
            <a:r>
              <a:rPr lang="en-US" dirty="0" smtClean="0"/>
              <a:t> codes (DCAL, IMBA) use these clearance types and correctly treat absorption and mechanical clearance mechanisms as competing processes.</a:t>
            </a:r>
          </a:p>
          <a:p>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27426190"/>
              </p:ext>
            </p:extLst>
          </p:nvPr>
        </p:nvGraphicFramePr>
        <p:xfrm>
          <a:off x="1524000" y="2590800"/>
          <a:ext cx="6096000" cy="1112520"/>
        </p:xfrm>
        <a:graphic>
          <a:graphicData uri="http://schemas.openxmlformats.org/drawingml/2006/table">
            <a:tbl>
              <a:tblPr firstRow="1" bandRow="1">
                <a:tableStyleId>{5C22544A-7EE6-4342-B048-85BDC9FD1C3A}</a:tableStyleId>
              </a:tblPr>
              <a:tblGrid>
                <a:gridCol w="2667000"/>
                <a:gridCol w="3429000"/>
              </a:tblGrid>
              <a:tr h="370840">
                <a:tc>
                  <a:txBody>
                    <a:bodyPr/>
                    <a:lstStyle/>
                    <a:p>
                      <a:r>
                        <a:rPr lang="en-US" dirty="0" smtClean="0"/>
                        <a:t>Type F (fast)</a:t>
                      </a:r>
                      <a:endParaRPr lang="en-US" dirty="0"/>
                    </a:p>
                  </a:txBody>
                  <a:tcPr/>
                </a:tc>
                <a:tc>
                  <a:txBody>
                    <a:bodyPr/>
                    <a:lstStyle/>
                    <a:p>
                      <a:r>
                        <a:rPr lang="en-US" dirty="0" smtClean="0"/>
                        <a:t>10 min (100%)</a:t>
                      </a:r>
                      <a:endParaRPr lang="en-US" dirty="0"/>
                    </a:p>
                  </a:txBody>
                  <a:tcPr/>
                </a:tc>
              </a:tr>
              <a:tr h="370840">
                <a:tc>
                  <a:txBody>
                    <a:bodyPr/>
                    <a:lstStyle/>
                    <a:p>
                      <a:r>
                        <a:rPr lang="en-US" dirty="0" smtClean="0"/>
                        <a:t>Type M (moderate)</a:t>
                      </a:r>
                      <a:endParaRPr lang="en-US" dirty="0"/>
                    </a:p>
                  </a:txBody>
                  <a:tcPr/>
                </a:tc>
                <a:tc>
                  <a:txBody>
                    <a:bodyPr/>
                    <a:lstStyle/>
                    <a:p>
                      <a:r>
                        <a:rPr lang="en-US" dirty="0" smtClean="0"/>
                        <a:t>10 min (10%); 140 d (90%)</a:t>
                      </a:r>
                      <a:endParaRPr lang="en-US" dirty="0"/>
                    </a:p>
                  </a:txBody>
                  <a:tcPr/>
                </a:tc>
              </a:tr>
              <a:tr h="370840">
                <a:tc>
                  <a:txBody>
                    <a:bodyPr/>
                    <a:lstStyle/>
                    <a:p>
                      <a:r>
                        <a:rPr lang="en-US" dirty="0" smtClean="0"/>
                        <a:t>Type S (slow)</a:t>
                      </a:r>
                      <a:endParaRPr lang="en-US" dirty="0"/>
                    </a:p>
                  </a:txBody>
                  <a:tcPr/>
                </a:tc>
                <a:tc>
                  <a:txBody>
                    <a:bodyPr/>
                    <a:lstStyle/>
                    <a:p>
                      <a:r>
                        <a:rPr lang="en-US" dirty="0" smtClean="0"/>
                        <a:t>10 min (0.1%)</a:t>
                      </a:r>
                      <a:r>
                        <a:rPr lang="en-US" baseline="0" dirty="0" smtClean="0"/>
                        <a:t> 7000 d (99.9%)</a:t>
                      </a:r>
                      <a:endParaRPr lang="en-US" dirty="0"/>
                    </a:p>
                  </a:txBody>
                  <a:tcPr/>
                </a:tc>
              </a:tr>
            </a:tbl>
          </a:graphicData>
        </a:graphic>
      </p:graphicFrame>
    </p:spTree>
    <p:extLst>
      <p:ext uri="{BB962C8B-B14F-4D97-AF65-F5344CB8AC3E}">
        <p14:creationId xmlns:p14="http://schemas.microsoft.com/office/powerpoint/2010/main" val="3675810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Assigned Values</a:t>
            </a:r>
            <a:endParaRPr lang="en-US" dirty="0"/>
          </a:p>
        </p:txBody>
      </p:sp>
      <p:sp>
        <p:nvSpPr>
          <p:cNvPr id="3" name="Content Placeholder 2"/>
          <p:cNvSpPr>
            <a:spLocks noGrp="1"/>
          </p:cNvSpPr>
          <p:nvPr>
            <p:ph sz="quarter" idx="1"/>
          </p:nvPr>
        </p:nvSpPr>
        <p:spPr/>
        <p:txBody>
          <a:bodyPr/>
          <a:lstStyle/>
          <a:p>
            <a:r>
              <a:rPr lang="en-US" dirty="0" smtClean="0"/>
              <a:t>The ICRP recommends that material-specific rates of absorption be used where reliable data exists, but assigns conservative estimates of one type to most compounds.</a:t>
            </a:r>
          </a:p>
          <a:p>
            <a:r>
              <a:rPr lang="en-US" dirty="0" smtClean="0"/>
              <a:t>A review of the literature indicates that actual solubility profiles can be quite complex, with only </a:t>
            </a:r>
            <a:r>
              <a:rPr lang="en-US" dirty="0" err="1" smtClean="0"/>
              <a:t>radiopharamceuticals</a:t>
            </a:r>
            <a:r>
              <a:rPr lang="en-US" dirty="0" smtClean="0"/>
              <a:t> and tritium falling reliably into one absorption; Type F.</a:t>
            </a:r>
          </a:p>
          <a:p>
            <a:r>
              <a:rPr lang="en-US" dirty="0" smtClean="0"/>
              <a:t>Other compounds are typically a mix of the different absorption types.</a:t>
            </a:r>
            <a:endParaRPr lang="en-US" dirty="0"/>
          </a:p>
        </p:txBody>
      </p:sp>
    </p:spTree>
    <p:extLst>
      <p:ext uri="{BB962C8B-B14F-4D97-AF65-F5344CB8AC3E}">
        <p14:creationId xmlns:p14="http://schemas.microsoft.com/office/powerpoint/2010/main" val="510036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Routes of Intake &amp; Excretion</a:t>
            </a: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193862" y="1527175"/>
            <a:ext cx="4719764" cy="4572000"/>
          </a:xfrm>
        </p:spPr>
      </p:pic>
    </p:spTree>
    <p:extLst>
      <p:ext uri="{BB962C8B-B14F-4D97-AF65-F5344CB8AC3E}">
        <p14:creationId xmlns:p14="http://schemas.microsoft.com/office/powerpoint/2010/main" val="2049092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ICRP Respiratory Tract Model</a:t>
            </a: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143736" y="1442678"/>
            <a:ext cx="6628664" cy="4881922"/>
          </a:xfrm>
        </p:spPr>
      </p:pic>
    </p:spTree>
    <p:extLst>
      <p:ext uri="{BB962C8B-B14F-4D97-AF65-F5344CB8AC3E}">
        <p14:creationId xmlns:p14="http://schemas.microsoft.com/office/powerpoint/2010/main" val="3139333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Absorption of Inhaled Activity</a:t>
            </a: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89971" y="1497020"/>
            <a:ext cx="5120429" cy="4827580"/>
          </a:xfrm>
        </p:spPr>
      </p:pic>
    </p:spTree>
    <p:extLst>
      <p:ext uri="{BB962C8B-B14F-4D97-AF65-F5344CB8AC3E}">
        <p14:creationId xmlns:p14="http://schemas.microsoft.com/office/powerpoint/2010/main" val="210068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DCAL Software Main Menu</a:t>
            </a:r>
            <a:endParaRPr lang="en-US" dirty="0"/>
          </a:p>
        </p:txBody>
      </p:sp>
      <p:pic>
        <p:nvPicPr>
          <p:cNvPr id="4" name="Picture 3"/>
          <p:cNvPicPr/>
          <p:nvPr/>
        </p:nvPicPr>
        <p:blipFill>
          <a:blip r:embed="rId2"/>
          <a:stretch>
            <a:fillRect/>
          </a:stretch>
        </p:blipFill>
        <p:spPr>
          <a:xfrm>
            <a:off x="272356" y="1371600"/>
            <a:ext cx="8459709" cy="4953000"/>
          </a:xfrm>
          <a:prstGeom prst="rect">
            <a:avLst/>
          </a:prstGeom>
        </p:spPr>
      </p:pic>
    </p:spTree>
    <p:extLst>
      <p:ext uri="{BB962C8B-B14F-4D97-AF65-F5344CB8AC3E}">
        <p14:creationId xmlns:p14="http://schemas.microsoft.com/office/powerpoint/2010/main" val="3409469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Solubility  Profiles</a:t>
            </a:r>
            <a:endParaRPr lang="en-US"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14400" y="1389312"/>
            <a:ext cx="7295749" cy="485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96330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182</TotalTime>
  <Words>1018</Words>
  <Application>Microsoft Office PowerPoint</Application>
  <PresentationFormat>On-screen Show (4:3)</PresentationFormat>
  <Paragraphs>134</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Civic</vt:lpstr>
      <vt:lpstr>Equation</vt:lpstr>
      <vt:lpstr>The Case For Fractional Solubility Profiles</vt:lpstr>
      <vt:lpstr>Lung Clearance</vt:lpstr>
      <vt:lpstr>Solubility Classes</vt:lpstr>
      <vt:lpstr>Assigned Values</vt:lpstr>
      <vt:lpstr>Routes of Intake &amp; Excretion</vt:lpstr>
      <vt:lpstr>ICRP Respiratory Tract Model</vt:lpstr>
      <vt:lpstr>Absorption of Inhaled Activity</vt:lpstr>
      <vt:lpstr>DCAL Software Main Menu</vt:lpstr>
      <vt:lpstr>Solubility  Profiles</vt:lpstr>
      <vt:lpstr>Solubility Tests</vt:lpstr>
      <vt:lpstr>Solubility Fitted Data</vt:lpstr>
      <vt:lpstr>Solubility Plots</vt:lpstr>
      <vt:lpstr>Bioassay</vt:lpstr>
      <vt:lpstr>Conservative Estimates</vt:lpstr>
      <vt:lpstr>Accident Dose Assessment</vt:lpstr>
      <vt:lpstr>Dose Assessment</vt:lpstr>
      <vt:lpstr>Test Compounds</vt:lpstr>
      <vt:lpstr>Results</vt:lpstr>
      <vt:lpstr>Results</vt:lpstr>
      <vt:lpstr>PuO2 in the Lung</vt:lpstr>
      <vt:lpstr>PuO2 in Urine</vt:lpstr>
      <vt:lpstr>Summary</vt:lpstr>
      <vt:lpstr>Dosimetry Codes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Case For Fractional Solubility Profiles</dc:title>
  <dc:creator>Robert  Metzger</dc:creator>
  <cp:lastModifiedBy>Robert  Metzger</cp:lastModifiedBy>
  <cp:revision>24</cp:revision>
  <dcterms:created xsi:type="dcterms:W3CDTF">2012-02-03T21:48:17Z</dcterms:created>
  <dcterms:modified xsi:type="dcterms:W3CDTF">2012-03-07T19:27:03Z</dcterms:modified>
</cp:coreProperties>
</file>