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30"/>
  </p:notesMasterIdLst>
  <p:sldIdLst>
    <p:sldId id="256" r:id="rId2"/>
    <p:sldId id="319" r:id="rId3"/>
    <p:sldId id="352" r:id="rId4"/>
    <p:sldId id="351" r:id="rId5"/>
    <p:sldId id="354" r:id="rId6"/>
    <p:sldId id="349" r:id="rId7"/>
    <p:sldId id="353" r:id="rId8"/>
    <p:sldId id="371" r:id="rId9"/>
    <p:sldId id="372" r:id="rId10"/>
    <p:sldId id="373" r:id="rId11"/>
    <p:sldId id="356" r:id="rId12"/>
    <p:sldId id="370" r:id="rId13"/>
    <p:sldId id="376" r:id="rId14"/>
    <p:sldId id="361" r:id="rId15"/>
    <p:sldId id="360" r:id="rId16"/>
    <p:sldId id="380" r:id="rId17"/>
    <p:sldId id="381" r:id="rId18"/>
    <p:sldId id="359" r:id="rId19"/>
    <p:sldId id="379" r:id="rId20"/>
    <p:sldId id="362" r:id="rId21"/>
    <p:sldId id="363" r:id="rId22"/>
    <p:sldId id="364" r:id="rId23"/>
    <p:sldId id="365" r:id="rId24"/>
    <p:sldId id="367" r:id="rId25"/>
    <p:sldId id="374" r:id="rId26"/>
    <p:sldId id="336" r:id="rId27"/>
    <p:sldId id="375" r:id="rId28"/>
    <p:sldId id="378"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94707" autoAdjust="0"/>
  </p:normalViewPr>
  <p:slideViewPr>
    <p:cSldViewPr>
      <p:cViewPr varScale="1">
        <p:scale>
          <a:sx n="52" d="100"/>
          <a:sy n="52" d="100"/>
        </p:scale>
        <p:origin x="1363" y="43"/>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A312357-D938-49A8-A818-88E43FA5B3EA}" type="datetimeFigureOut">
              <a:rPr lang="en-US" smtClean="0"/>
              <a:pPr/>
              <a:t>2/2/2017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7084A4A-00C5-497F-8820-67B5B013BCF9}"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a:t>Click to edit Master title style</a:t>
            </a:r>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7CE57ABF-B43A-4A1D-9F11-ABE94DFFAEDC}" type="datetimeFigureOut">
              <a:rPr lang="en-US" smtClean="0"/>
              <a:pPr/>
              <a:t>2/2/2017</a:t>
            </a:fld>
            <a:endParaRPr lang="en-US"/>
          </a:p>
        </p:txBody>
      </p:sp>
      <p:sp>
        <p:nvSpPr>
          <p:cNvPr id="17" name="Footer Placeholder 16"/>
          <p:cNvSpPr>
            <a:spLocks noGrp="1"/>
          </p:cNvSpPr>
          <p:nvPr>
            <p:ph type="ftr" sz="quarter" idx="11"/>
          </p:nvPr>
        </p:nvSpPr>
        <p:spPr>
          <a:xfrm>
            <a:off x="2898648" y="6355080"/>
            <a:ext cx="3474720" cy="365760"/>
          </a:xfrm>
        </p:spPr>
        <p:txBody>
          <a:bodyPr/>
          <a:lstStyle/>
          <a:p>
            <a:endParaRPr lang="en-US"/>
          </a:p>
        </p:txBody>
      </p:sp>
      <p:sp>
        <p:nvSpPr>
          <p:cNvPr id="29" name="Slide Number Placeholder 28"/>
          <p:cNvSpPr>
            <a:spLocks noGrp="1"/>
          </p:cNvSpPr>
          <p:nvPr>
            <p:ph type="sldNum" sz="quarter" idx="12"/>
          </p:nvPr>
        </p:nvSpPr>
        <p:spPr>
          <a:xfrm>
            <a:off x="1216152" y="6355080"/>
            <a:ext cx="1219200" cy="365760"/>
          </a:xfrm>
        </p:spPr>
        <p:txBody>
          <a:bodyPr/>
          <a:lstStyle/>
          <a:p>
            <a:fld id="{20023820-0193-408D-B5D0-E5B2932DBFFC}" type="slidenum">
              <a:rPr lang="en-US" smtClean="0"/>
              <a:pPr/>
              <a:t>‹#›</a:t>
            </a:fld>
            <a:endParaRPr lang="en-US"/>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CE57ABF-B43A-4A1D-9F11-ABE94DFFAEDC}" type="datetimeFigureOut">
              <a:rPr lang="en-US" smtClean="0"/>
              <a:pPr/>
              <a:t>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023820-0193-408D-B5D0-E5B2932DBFF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CE57ABF-B43A-4A1D-9F11-ABE94DFFAEDC}" type="datetimeFigureOut">
              <a:rPr lang="en-US" smtClean="0"/>
              <a:pPr/>
              <a:t>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023820-0193-408D-B5D0-E5B2932DBFFC}" type="slidenum">
              <a:rPr lang="en-US" smtClean="0"/>
              <a:pPr/>
              <a:t>‹#›</a:t>
            </a:fld>
            <a:endParaRPr lang="en-US"/>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7CE57ABF-B43A-4A1D-9F11-ABE94DFFAEDC}" type="datetimeFigureOut">
              <a:rPr lang="en-US" smtClean="0"/>
              <a:pPr/>
              <a:t>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023820-0193-408D-B5D0-E5B2932DBFFC}" type="slidenum">
              <a:rPr lang="en-US" smtClean="0"/>
              <a:pPr/>
              <a:t>‹#›</a:t>
            </a:fld>
            <a:endParaRPr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a:t>Click to edit Master title style</a:t>
            </a:r>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7CE57ABF-B43A-4A1D-9F11-ABE94DFFAEDC}" type="datetimeFigureOut">
              <a:rPr lang="en-US" smtClean="0"/>
              <a:pPr/>
              <a:t>2/2/2017</a:t>
            </a:fld>
            <a:endParaRPr lang="en-US"/>
          </a:p>
        </p:txBody>
      </p:sp>
      <p:sp>
        <p:nvSpPr>
          <p:cNvPr id="5" name="Footer Placeholder 4"/>
          <p:cNvSpPr>
            <a:spLocks noGrp="1"/>
          </p:cNvSpPr>
          <p:nvPr>
            <p:ph type="ftr" sz="quarter" idx="11"/>
          </p:nvPr>
        </p:nvSpPr>
        <p:spPr>
          <a:xfrm>
            <a:off x="2898648" y="6355080"/>
            <a:ext cx="3474720" cy="365760"/>
          </a:xfrm>
        </p:spPr>
        <p:txBody>
          <a:bodyPr/>
          <a:lstStyle/>
          <a:p>
            <a:endParaRPr lang="en-US"/>
          </a:p>
        </p:txBody>
      </p:sp>
      <p:sp>
        <p:nvSpPr>
          <p:cNvPr id="6" name="Slide Number Placeholder 5"/>
          <p:cNvSpPr>
            <a:spLocks noGrp="1"/>
          </p:cNvSpPr>
          <p:nvPr>
            <p:ph type="sldNum" sz="quarter" idx="12"/>
          </p:nvPr>
        </p:nvSpPr>
        <p:spPr>
          <a:xfrm>
            <a:off x="1069848" y="6355080"/>
            <a:ext cx="1520952" cy="365760"/>
          </a:xfrm>
        </p:spPr>
        <p:txBody>
          <a:bodyPr/>
          <a:lstStyle/>
          <a:p>
            <a:fld id="{20023820-0193-408D-B5D0-E5B2932DBFFC}" type="slidenum">
              <a:rPr lang="en-US" smtClean="0"/>
              <a:pPr/>
              <a:t>‹#›</a:t>
            </a:fld>
            <a:endParaRPr lang="en-US"/>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7CE57ABF-B43A-4A1D-9F11-ABE94DFFAEDC}" type="datetimeFigureOut">
              <a:rPr lang="en-US" smtClean="0"/>
              <a:pPr/>
              <a:t>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023820-0193-408D-B5D0-E5B2932DBFFC}" type="slidenum">
              <a:rPr lang="en-US" smtClean="0"/>
              <a:pPr/>
              <a:t>‹#›</a:t>
            </a:fld>
            <a:endParaRPr lang="en-US"/>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a:t>Click to edit Master title style</a:t>
            </a:r>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7CE57ABF-B43A-4A1D-9F11-ABE94DFFAEDC}" type="datetimeFigureOut">
              <a:rPr lang="en-US" smtClean="0"/>
              <a:pPr/>
              <a:t>2/2/2017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0023820-0193-408D-B5D0-E5B2932DBFFC}" type="slidenum">
              <a:rPr lang="en-US" smtClean="0"/>
              <a:pPr/>
              <a:t>‹#›</a:t>
            </a:fld>
            <a:endParaRPr lang="en-US"/>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7CE57ABF-B43A-4A1D-9F11-ABE94DFFAEDC}" type="datetimeFigureOut">
              <a:rPr lang="en-US" smtClean="0"/>
              <a:pPr/>
              <a:t>2/2/2017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0023820-0193-408D-B5D0-E5B2932DBFFC}" type="slidenum">
              <a:rPr lang="en-US" smtClean="0"/>
              <a:pPr/>
              <a:t>‹#›</a:t>
            </a:fld>
            <a:endParaRPr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E57ABF-B43A-4A1D-9F11-ABE94DFFAEDC}" type="datetimeFigureOut">
              <a:rPr lang="en-US" smtClean="0"/>
              <a:pPr/>
              <a:t>2/2/2017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0023820-0193-408D-B5D0-E5B2932DBFFC}" type="slidenum">
              <a:rPr lang="en-US" smtClean="0"/>
              <a:pPr/>
              <a:t>‹#›</a:t>
            </a:fld>
            <a:endParaRPr lang="en-US"/>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a:t>Click to edit Master title style</a:t>
            </a:r>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7CE57ABF-B43A-4A1D-9F11-ABE94DFFAEDC}" type="datetimeFigureOut">
              <a:rPr lang="en-US" smtClean="0"/>
              <a:pPr/>
              <a:t>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023820-0193-408D-B5D0-E5B2932DBFFC}" type="slidenum">
              <a:rPr lang="en-US" smtClean="0"/>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a:t>Click to edit Master title style</a:t>
            </a:r>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7CE57ABF-B43A-4A1D-9F11-ABE94DFFAEDC}" type="datetimeFigureOut">
              <a:rPr lang="en-US" smtClean="0"/>
              <a:pPr/>
              <a:t>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023820-0193-408D-B5D0-E5B2932DBFFC}" type="slidenum">
              <a:rPr lang="en-US" smtClean="0"/>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a:t>Click to edit Master title style</a:t>
            </a:r>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7CE57ABF-B43A-4A1D-9F11-ABE94DFFAEDC}" type="datetimeFigureOut">
              <a:rPr lang="en-US" smtClean="0"/>
              <a:pPr/>
              <a:t>2/2/2017</a:t>
            </a:fld>
            <a:endParaRPr lang="en-US"/>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20023820-0193-408D-B5D0-E5B2932DBFFC}" type="slidenum">
              <a:rPr lang="en-US" smtClean="0"/>
              <a:pPr/>
              <a:t>‹#›</a:t>
            </a:fld>
            <a:endParaRPr lang="en-U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9200" y="3657600"/>
            <a:ext cx="6858000" cy="1219200"/>
          </a:xfrm>
        </p:spPr>
        <p:txBody>
          <a:bodyPr>
            <a:normAutofit fontScale="90000"/>
          </a:bodyPr>
          <a:lstStyle/>
          <a:p>
            <a:r>
              <a:rPr lang="en-US" sz="2700" dirty="0"/>
              <a:t>Long-Lived Contaminants in Short-Lived Cyclotron-Produced Radiopharmaceuticals with Whole-Spectrum Shape Fitting</a:t>
            </a:r>
            <a:br>
              <a:rPr lang="en-US" dirty="0"/>
            </a:br>
            <a:endParaRPr lang="en-US" dirty="0"/>
          </a:p>
        </p:txBody>
      </p:sp>
      <p:sp>
        <p:nvSpPr>
          <p:cNvPr id="3" name="Subtitle 2"/>
          <p:cNvSpPr>
            <a:spLocks noGrp="1"/>
          </p:cNvSpPr>
          <p:nvPr>
            <p:ph type="subTitle" idx="1"/>
          </p:nvPr>
        </p:nvSpPr>
        <p:spPr/>
        <p:txBody>
          <a:bodyPr>
            <a:normAutofit/>
          </a:bodyPr>
          <a:lstStyle/>
          <a:p>
            <a:r>
              <a:rPr lang="en-US" dirty="0"/>
              <a:t>Robert L Metzger and George P Lasche</a:t>
            </a:r>
          </a:p>
          <a:p>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029200" y="5943600"/>
            <a:ext cx="3630077" cy="660214"/>
          </a:xfrm>
          <a:prstGeom prst="rect">
            <a:avLst/>
          </a:prstGeom>
        </p:spPr>
      </p:pic>
      <p:pic>
        <p:nvPicPr>
          <p:cNvPr id="9" name="Picture 8" descr="Sn22.ico"/>
          <p:cNvPicPr/>
          <p:nvPr/>
        </p:nvPicPr>
        <p:blipFill>
          <a:blip r:embed="rId3" cstate="print"/>
          <a:stretch>
            <a:fillRect/>
          </a:stretch>
        </p:blipFill>
        <p:spPr>
          <a:xfrm>
            <a:off x="1143000" y="6019800"/>
            <a:ext cx="609600" cy="628191"/>
          </a:xfrm>
          <a:prstGeom prst="rect">
            <a:avLst/>
          </a:prstGeom>
        </p:spPr>
      </p:pic>
      <p:sp>
        <p:nvSpPr>
          <p:cNvPr id="10" name="TextBox 9"/>
          <p:cNvSpPr txBox="1"/>
          <p:nvPr/>
        </p:nvSpPr>
        <p:spPr>
          <a:xfrm>
            <a:off x="1752600" y="6248400"/>
            <a:ext cx="2971800" cy="584775"/>
          </a:xfrm>
          <a:prstGeom prst="rect">
            <a:avLst/>
          </a:prstGeom>
          <a:noFill/>
        </p:spPr>
        <p:txBody>
          <a:bodyPr wrap="square" rtlCol="0">
            <a:spAutoFit/>
          </a:bodyPr>
          <a:lstStyle/>
          <a:p>
            <a:pPr lvl="0"/>
            <a:r>
              <a:rPr lang="en-US" sz="1400" b="1" dirty="0">
                <a:latin typeface="Lucida Calligraphy" pitchFamily="66" charset="0"/>
                <a:ea typeface="Calibri" pitchFamily="34" charset="0"/>
                <a:cs typeface="Arial" pitchFamily="34" charset="0"/>
              </a:rPr>
              <a:t>Snakedance Scientific, LLC</a:t>
            </a:r>
            <a:endParaRPr lang="en-US" sz="1600" b="1" dirty="0">
              <a:latin typeface="Arial" pitchFamily="34" charset="0"/>
              <a:cs typeface="Arial" pitchFamily="34" charset="0"/>
            </a:endParaRP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Homeland Security Monitors</a:t>
            </a:r>
          </a:p>
        </p:txBody>
      </p:sp>
      <p:sp>
        <p:nvSpPr>
          <p:cNvPr id="3" name="Content Placeholder 2"/>
          <p:cNvSpPr>
            <a:spLocks noGrp="1"/>
          </p:cNvSpPr>
          <p:nvPr>
            <p:ph sz="quarter" idx="1"/>
          </p:nvPr>
        </p:nvSpPr>
        <p:spPr/>
        <p:txBody>
          <a:bodyPr>
            <a:normAutofit lnSpcReduction="10000"/>
          </a:bodyPr>
          <a:lstStyle/>
          <a:p>
            <a:r>
              <a:rPr lang="en-US" dirty="0"/>
              <a:t>Homeland security monitors are set to alarm at about 1µCi </a:t>
            </a:r>
            <a:r>
              <a:rPr lang="en-US" baseline="30000" dirty="0"/>
              <a:t>137</a:t>
            </a:r>
            <a:r>
              <a:rPr lang="en-US" dirty="0"/>
              <a:t>Cs (662 </a:t>
            </a:r>
            <a:r>
              <a:rPr lang="en-US" dirty="0" err="1"/>
              <a:t>keV</a:t>
            </a:r>
            <a:r>
              <a:rPr lang="en-US" dirty="0"/>
              <a:t>).</a:t>
            </a:r>
          </a:p>
          <a:p>
            <a:r>
              <a:rPr lang="en-US" dirty="0"/>
              <a:t>Due to the lower average energies of emissions from the contaminants, they have a higher stopping power in the plastic scintillators than the 662 </a:t>
            </a:r>
            <a:r>
              <a:rPr lang="en-US" dirty="0" err="1"/>
              <a:t>keV</a:t>
            </a:r>
            <a:r>
              <a:rPr lang="en-US" dirty="0"/>
              <a:t> photons from </a:t>
            </a:r>
            <a:r>
              <a:rPr lang="en-US" baseline="30000" dirty="0"/>
              <a:t>137</a:t>
            </a:r>
            <a:r>
              <a:rPr lang="en-US" dirty="0"/>
              <a:t>Cs, and therefore will alarm the monitors for activities well under 1µCi.</a:t>
            </a:r>
          </a:p>
          <a:p>
            <a:r>
              <a:rPr lang="en-US" dirty="0"/>
              <a:t>Patients that have received a PET radiopharmaceutical that has a contaminant load well under the USP requirements can still set off the Homeland Security monitors for an undetermined period of time after the </a:t>
            </a:r>
            <a:r>
              <a:rPr lang="en-US" baseline="30000" dirty="0"/>
              <a:t>18</a:t>
            </a:r>
            <a:r>
              <a:rPr lang="en-US" dirty="0"/>
              <a:t>F has decayed away. </a:t>
            </a:r>
          </a:p>
        </p:txBody>
      </p:sp>
    </p:spTree>
    <p:extLst>
      <p:ext uri="{BB962C8B-B14F-4D97-AF65-F5344CB8AC3E}">
        <p14:creationId xmlns:p14="http://schemas.microsoft.com/office/powerpoint/2010/main" val="39578894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458200" cy="838200"/>
          </a:xfrm>
        </p:spPr>
        <p:txBody>
          <a:bodyPr>
            <a:normAutofit/>
          </a:bodyPr>
          <a:lstStyle/>
          <a:p>
            <a:r>
              <a:rPr lang="en-US" sz="2800" dirty="0"/>
              <a:t>Analysis of the test spectra can be challenging</a:t>
            </a:r>
          </a:p>
        </p:txBody>
      </p:sp>
      <p:sp>
        <p:nvSpPr>
          <p:cNvPr id="3" name="Content Placeholder 2"/>
          <p:cNvSpPr>
            <a:spLocks noGrp="1"/>
          </p:cNvSpPr>
          <p:nvPr>
            <p:ph sz="quarter" idx="1"/>
          </p:nvPr>
        </p:nvSpPr>
        <p:spPr/>
        <p:txBody>
          <a:bodyPr>
            <a:normAutofit lnSpcReduction="10000"/>
          </a:bodyPr>
          <a:lstStyle/>
          <a:p>
            <a:r>
              <a:rPr lang="en-US" dirty="0"/>
              <a:t>The library of long-lived contaminants is small, but exceptionally difficult. Some of the radionuclides have over 35 lines associated with them. </a:t>
            </a:r>
          </a:p>
          <a:p>
            <a:r>
              <a:rPr lang="en-US" dirty="0"/>
              <a:t>When things go badly in the hot box, it is common to have spectra with over 100 lines, many of them convoluted. </a:t>
            </a:r>
          </a:p>
          <a:p>
            <a:r>
              <a:rPr lang="en-US" dirty="0"/>
              <a:t>Further, some of the lines from different isotopes are similar in energy, creating a difficult decision matrix for identification.  </a:t>
            </a:r>
          </a:p>
          <a:p>
            <a:r>
              <a:rPr lang="en-US" dirty="0"/>
              <a:t>All major commercial gamma spectroscopy software products have difficulty with the spectra generated by these isotopes when many are present in the sample.</a:t>
            </a:r>
          </a:p>
        </p:txBody>
      </p:sp>
    </p:spTree>
    <p:extLst>
      <p:ext uri="{BB962C8B-B14F-4D97-AF65-F5344CB8AC3E}">
        <p14:creationId xmlns:p14="http://schemas.microsoft.com/office/powerpoint/2010/main" val="29707524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VRF (Visual Robust Fit)</a:t>
            </a:r>
          </a:p>
        </p:txBody>
      </p:sp>
      <p:sp>
        <p:nvSpPr>
          <p:cNvPr id="3" name="Content Placeholder 2"/>
          <p:cNvSpPr>
            <a:spLocks noGrp="1"/>
          </p:cNvSpPr>
          <p:nvPr>
            <p:ph sz="quarter" idx="1"/>
          </p:nvPr>
        </p:nvSpPr>
        <p:spPr/>
        <p:txBody>
          <a:bodyPr>
            <a:noAutofit/>
          </a:bodyPr>
          <a:lstStyle/>
          <a:p>
            <a:r>
              <a:rPr lang="en-US" sz="1800" dirty="0"/>
              <a:t>VRF is a new method for high-resolution gamma-ray spectral analysis</a:t>
            </a:r>
          </a:p>
          <a:p>
            <a:r>
              <a:rPr lang="en-US" sz="1800" dirty="0"/>
              <a:t>In contrast to conventional methods that are based on an initial peak-search,  VRF uses non-linear least-squares fitting techniques that minimize chi-squared to optimize full-spectrum nuclide shapes until no better fit to the data can be obtained. </a:t>
            </a:r>
          </a:p>
          <a:p>
            <a:r>
              <a:rPr lang="en-US" sz="1800" dirty="0"/>
              <a:t>At each of many automated iterations, VRF adjusts user-enabled parameters for:</a:t>
            </a:r>
          </a:p>
          <a:p>
            <a:pPr lvl="1"/>
            <a:r>
              <a:rPr lang="en-US" sz="1600" dirty="0"/>
              <a:t>Every line for each isotope in the library</a:t>
            </a:r>
          </a:p>
          <a:p>
            <a:pPr lvl="1"/>
            <a:r>
              <a:rPr lang="en-US" sz="1600" dirty="0"/>
              <a:t>Background continuum</a:t>
            </a:r>
          </a:p>
          <a:p>
            <a:pPr lvl="1"/>
            <a:r>
              <a:rPr lang="en-US" sz="1600" dirty="0"/>
              <a:t>Random Coincidence summing</a:t>
            </a:r>
          </a:p>
          <a:p>
            <a:pPr lvl="1"/>
            <a:r>
              <a:rPr lang="en-US" sz="1600" dirty="0"/>
              <a:t>Cascade (or true) coincidence summing</a:t>
            </a:r>
          </a:p>
          <a:p>
            <a:pPr lvl="1"/>
            <a:r>
              <a:rPr lang="en-US" sz="1600" dirty="0"/>
              <a:t>Escape Peaks</a:t>
            </a:r>
          </a:p>
          <a:p>
            <a:pPr lvl="1"/>
            <a:r>
              <a:rPr lang="en-US" sz="1600" dirty="0"/>
              <a:t>X-rays produced by interactions</a:t>
            </a:r>
            <a:r>
              <a:rPr lang="en-US" sz="1300" dirty="0"/>
              <a:t>.</a:t>
            </a:r>
          </a:p>
          <a:p>
            <a:pPr lvl="1"/>
            <a:r>
              <a:rPr lang="en-US" sz="1600" dirty="0"/>
              <a:t>Up to 24 additional parameters that are normally fixed when the detector and geometry have already been well-characterized</a:t>
            </a:r>
          </a:p>
          <a:p>
            <a:r>
              <a:rPr lang="en-US" sz="1800" dirty="0"/>
              <a:t>With this approach, VRF allows identification of minor peaks that are masked by larger, overlapping peaks that would not otherwise be possible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chemeClr val="tx1"/>
                </a:solidFill>
              </a:rPr>
              <a:t>Example of deconvolution with VRF</a:t>
            </a:r>
          </a:p>
        </p:txBody>
      </p:sp>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8170" y="1828800"/>
            <a:ext cx="8885830" cy="297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609600" y="4953000"/>
            <a:ext cx="8478027" cy="1200329"/>
          </a:xfrm>
          <a:prstGeom prst="rect">
            <a:avLst/>
          </a:prstGeom>
          <a:noFill/>
        </p:spPr>
        <p:txBody>
          <a:bodyPr wrap="none" rtlCol="0">
            <a:spAutoFit/>
          </a:bodyPr>
          <a:lstStyle/>
          <a:p>
            <a:r>
              <a:rPr lang="en-US" dirty="0"/>
              <a:t>The upper black line shows the overall fit to the peaks, while the colored lines show the </a:t>
            </a:r>
          </a:p>
          <a:p>
            <a:r>
              <a:rPr lang="en-US" dirty="0"/>
              <a:t>individual </a:t>
            </a:r>
            <a:r>
              <a:rPr lang="en-US" dirty="0" err="1"/>
              <a:t>photopeak</a:t>
            </a:r>
            <a:r>
              <a:rPr lang="en-US" dirty="0"/>
              <a:t> contributions from each radionuclide chain to the overlapped </a:t>
            </a:r>
          </a:p>
          <a:p>
            <a:r>
              <a:rPr lang="en-US" dirty="0"/>
              <a:t>spectrum.  VRF accomplishes this unusual detail by fitting full-spectrum nuclide shapes </a:t>
            </a:r>
          </a:p>
          <a:p>
            <a:r>
              <a:rPr lang="en-US" dirty="0"/>
              <a:t>rather than individual peaks.</a:t>
            </a:r>
          </a:p>
        </p:txBody>
      </p:sp>
      <p:sp>
        <p:nvSpPr>
          <p:cNvPr id="5" name="TextBox 4"/>
          <p:cNvSpPr txBox="1"/>
          <p:nvPr/>
        </p:nvSpPr>
        <p:spPr>
          <a:xfrm>
            <a:off x="457200" y="1219200"/>
            <a:ext cx="8229600" cy="646331"/>
          </a:xfrm>
          <a:prstGeom prst="rect">
            <a:avLst/>
          </a:prstGeom>
          <a:noFill/>
        </p:spPr>
        <p:txBody>
          <a:bodyPr wrap="square" rtlCol="0">
            <a:spAutoFit/>
          </a:bodyPr>
          <a:lstStyle/>
          <a:p>
            <a:r>
              <a:rPr lang="en-US" dirty="0"/>
              <a:t>Low-energy region of a soil sample spiked with radium acquired on 12/8/2015 at the RSE labs with “DSA-2”, a 40%-relative-efficient P-type </a:t>
            </a:r>
            <a:r>
              <a:rPr lang="en-US" dirty="0" err="1"/>
              <a:t>HPGe</a:t>
            </a:r>
            <a:r>
              <a:rPr lang="en-US" dirty="0"/>
              <a:t> detector.</a:t>
            </a:r>
          </a:p>
        </p:txBody>
      </p:sp>
    </p:spTree>
    <p:extLst>
      <p:ext uri="{BB962C8B-B14F-4D97-AF65-F5344CB8AC3E}">
        <p14:creationId xmlns:p14="http://schemas.microsoft.com/office/powerpoint/2010/main" val="28586354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Example 1, Analyzed with VRF and Standard Peak-Search Software (SPS) #1</a:t>
            </a:r>
          </a:p>
        </p:txBody>
      </p:sp>
      <p:sp>
        <p:nvSpPr>
          <p:cNvPr id="3" name="Content Placeholder 2"/>
          <p:cNvSpPr>
            <a:spLocks noGrp="1"/>
          </p:cNvSpPr>
          <p:nvPr>
            <p:ph sz="quarter" idx="1"/>
          </p:nvPr>
        </p:nvSpPr>
        <p:spPr>
          <a:xfrm>
            <a:off x="533400" y="1752600"/>
            <a:ext cx="8229600" cy="3886200"/>
          </a:xfrm>
        </p:spPr>
        <p:txBody>
          <a:bodyPr/>
          <a:lstStyle/>
          <a:p>
            <a:r>
              <a:rPr lang="en-US" dirty="0"/>
              <a:t>Date of collection: 		1/9/2015 10:00 AM</a:t>
            </a:r>
          </a:p>
          <a:p>
            <a:r>
              <a:rPr lang="en-US" dirty="0"/>
              <a:t>Activity at time of collection:	534 </a:t>
            </a:r>
            <a:r>
              <a:rPr lang="en-US" dirty="0" err="1"/>
              <a:t>mCi</a:t>
            </a:r>
            <a:endParaRPr lang="en-US" dirty="0"/>
          </a:p>
          <a:p>
            <a:r>
              <a:rPr lang="en-US" dirty="0"/>
              <a:t>Date of spectral acquisition: 	1/15/2015 1:42 PM</a:t>
            </a:r>
          </a:p>
          <a:p>
            <a:pPr>
              <a:buNone/>
            </a:pP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Example 1:Full fit with residuals</a:t>
            </a:r>
          </a:p>
        </p:txBody>
      </p:sp>
      <p:sp>
        <p:nvSpPr>
          <p:cNvPr id="5" name="TextBox 4"/>
          <p:cNvSpPr txBox="1"/>
          <p:nvPr/>
        </p:nvSpPr>
        <p:spPr>
          <a:xfrm>
            <a:off x="1905000" y="3352800"/>
            <a:ext cx="5638800" cy="1661993"/>
          </a:xfrm>
          <a:prstGeom prst="rect">
            <a:avLst/>
          </a:prstGeom>
          <a:noFill/>
        </p:spPr>
        <p:txBody>
          <a:bodyPr wrap="square" rtlCol="0">
            <a:spAutoFit/>
          </a:bodyPr>
          <a:lstStyle/>
          <a:p>
            <a:r>
              <a:rPr lang="en-US" sz="1400" b="1" dirty="0"/>
              <a:t>Random coincidence peaks with area greater than 30 counts: </a:t>
            </a:r>
          </a:p>
          <a:p>
            <a:r>
              <a:rPr lang="en-US" sz="1400" b="1" dirty="0"/>
              <a:t>Energy 	Emitter1	Peak1	Emitter2 	Peak2 	Area</a:t>
            </a:r>
          </a:p>
          <a:p>
            <a:r>
              <a:rPr lang="pl-PL" sz="1400" dirty="0"/>
              <a:t>1621.52 </a:t>
            </a:r>
            <a:r>
              <a:rPr lang="en-US" sz="1400" dirty="0"/>
              <a:t>	</a:t>
            </a:r>
            <a:r>
              <a:rPr lang="pl-PL" sz="1400" dirty="0"/>
              <a:t>Co-58    </a:t>
            </a:r>
            <a:r>
              <a:rPr lang="en-US" sz="1400" dirty="0"/>
              <a:t>	</a:t>
            </a:r>
            <a:r>
              <a:rPr lang="pl-PL" sz="1400" dirty="0"/>
              <a:t>810.76 </a:t>
            </a:r>
            <a:r>
              <a:rPr lang="en-US" sz="1400" dirty="0"/>
              <a:t>	</a:t>
            </a:r>
            <a:r>
              <a:rPr lang="pl-PL" sz="1400" dirty="0"/>
              <a:t>Co-58  </a:t>
            </a:r>
            <a:r>
              <a:rPr lang="en-US" sz="1400" dirty="0"/>
              <a:t>8	8</a:t>
            </a:r>
            <a:r>
              <a:rPr lang="pl-PL" sz="1400" dirty="0"/>
              <a:t>10.76 </a:t>
            </a:r>
            <a:r>
              <a:rPr lang="en-US" sz="1400" dirty="0"/>
              <a:t>	</a:t>
            </a:r>
            <a:r>
              <a:rPr lang="pl-PL" sz="1400" dirty="0"/>
              <a:t>81.5</a:t>
            </a:r>
          </a:p>
          <a:p>
            <a:r>
              <a:rPr lang="en-US" sz="1400" dirty="0"/>
              <a:t>1321.76	</a:t>
            </a:r>
            <a:r>
              <a:rPr lang="en-US" sz="1400" dirty="0" err="1"/>
              <a:t>e+e</a:t>
            </a:r>
            <a:r>
              <a:rPr lang="en-US" sz="1400" dirty="0"/>
              <a:t>-  	511.00  	Co-58	810.76 	61.2</a:t>
            </a:r>
          </a:p>
          <a:p>
            <a:r>
              <a:rPr lang="en-US" sz="1400" dirty="0"/>
              <a:t>1022.00 	</a:t>
            </a:r>
            <a:r>
              <a:rPr lang="en-US" sz="1400" dirty="0" err="1"/>
              <a:t>e+e</a:t>
            </a:r>
            <a:r>
              <a:rPr lang="en-US" sz="1400" dirty="0"/>
              <a:t>-   	511.00  	</a:t>
            </a:r>
            <a:r>
              <a:rPr lang="en-US" sz="1400" dirty="0" err="1"/>
              <a:t>e+e</a:t>
            </a:r>
            <a:r>
              <a:rPr lang="en-US" sz="1400" dirty="0"/>
              <a:t>- 	511.00 	45.9</a:t>
            </a:r>
          </a:p>
          <a:p>
            <a:r>
              <a:rPr lang="pl-PL" sz="1400" dirty="0"/>
              <a:t>1657.53</a:t>
            </a:r>
            <a:r>
              <a:rPr lang="en-US" sz="1400" dirty="0"/>
              <a:t>	</a:t>
            </a:r>
            <a:r>
              <a:rPr lang="pl-PL" sz="1400" dirty="0"/>
              <a:t>Co-58 </a:t>
            </a:r>
            <a:r>
              <a:rPr lang="en-US" sz="1400" dirty="0"/>
              <a:t>	</a:t>
            </a:r>
            <a:r>
              <a:rPr lang="pl-PL" sz="1400" dirty="0"/>
              <a:t>810.76 </a:t>
            </a:r>
            <a:r>
              <a:rPr lang="en-US" sz="1400" dirty="0"/>
              <a:t>	</a:t>
            </a:r>
            <a:r>
              <a:rPr lang="pl-PL" sz="1400" dirty="0"/>
              <a:t>Co-56</a:t>
            </a:r>
            <a:r>
              <a:rPr lang="en-US" sz="1400" dirty="0"/>
              <a:t>	</a:t>
            </a:r>
            <a:r>
              <a:rPr lang="pl-PL" sz="1400" dirty="0"/>
              <a:t>846.77</a:t>
            </a:r>
            <a:r>
              <a:rPr lang="en-US" sz="1400" dirty="0"/>
              <a:t>	</a:t>
            </a:r>
            <a:r>
              <a:rPr lang="pl-PL" sz="1400" dirty="0"/>
              <a:t>40.1</a:t>
            </a:r>
          </a:p>
          <a:p>
            <a:r>
              <a:rPr lang="en-US" sz="1400" dirty="0"/>
              <a:t>1357.77	 </a:t>
            </a:r>
            <a:r>
              <a:rPr lang="en-US" sz="1400" dirty="0" err="1"/>
              <a:t>e+e</a:t>
            </a:r>
            <a:r>
              <a:rPr lang="en-US" sz="1400" dirty="0"/>
              <a:t>-  	511.00  	Co-56	846.77 	30.1</a:t>
            </a:r>
          </a:p>
        </p:txBody>
      </p:sp>
      <p:sp>
        <p:nvSpPr>
          <p:cNvPr id="10" name="TextBox 9"/>
          <p:cNvSpPr txBox="1"/>
          <p:nvPr/>
        </p:nvSpPr>
        <p:spPr>
          <a:xfrm>
            <a:off x="609600" y="5029200"/>
            <a:ext cx="8305800" cy="1477328"/>
          </a:xfrm>
          <a:prstGeom prst="rect">
            <a:avLst/>
          </a:prstGeom>
          <a:noFill/>
        </p:spPr>
        <p:txBody>
          <a:bodyPr wrap="square" rtlCol="0">
            <a:spAutoFit/>
          </a:bodyPr>
          <a:lstStyle/>
          <a:p>
            <a:pPr marL="342900" indent="-342900">
              <a:buAutoNum type="arabicPeriod"/>
            </a:pPr>
            <a:r>
              <a:rPr lang="en-US" dirty="0"/>
              <a:t>Overall reduced  </a:t>
            </a:r>
            <a:r>
              <a:rPr lang="el-GR" dirty="0">
                <a:latin typeface="Times New Roman"/>
                <a:cs typeface="Times New Roman"/>
              </a:rPr>
              <a:t>Χ</a:t>
            </a:r>
            <a:r>
              <a:rPr lang="en-US" baseline="30000" dirty="0">
                <a:latin typeface="Times New Roman"/>
                <a:cs typeface="Times New Roman"/>
              </a:rPr>
              <a:t>2</a:t>
            </a:r>
            <a:r>
              <a:rPr lang="en-US" dirty="0">
                <a:latin typeface="Times New Roman"/>
                <a:cs typeface="Times New Roman"/>
              </a:rPr>
              <a:t> </a:t>
            </a:r>
            <a:r>
              <a:rPr lang="en-US" dirty="0"/>
              <a:t>for the fit is 1.139. In gray are shown residuals and lines for residuals of +/- 6. One unit of residual = (data – fit)/</a:t>
            </a:r>
            <a:r>
              <a:rPr lang="en-US" dirty="0" err="1"/>
              <a:t>sqrt</a:t>
            </a:r>
            <a:r>
              <a:rPr lang="en-US" dirty="0"/>
              <a:t>(data)</a:t>
            </a:r>
          </a:p>
          <a:p>
            <a:pPr marL="342900" indent="-342900">
              <a:buAutoNum type="arabicPeriod"/>
            </a:pPr>
            <a:r>
              <a:rPr lang="en-US" dirty="0"/>
              <a:t>Slight residuals at the energies given in the table above are from random coincidence peaks and were detected by VRF as shown in the table.</a:t>
            </a:r>
          </a:p>
          <a:p>
            <a:endParaRPr lang="en-US" dirty="0"/>
          </a:p>
        </p:txBody>
      </p:sp>
      <p:pic>
        <p:nvPicPr>
          <p:cNvPr id="33795" name="Picture 3"/>
          <p:cNvPicPr>
            <a:picLocks noChangeAspect="1" noChangeArrowheads="1"/>
          </p:cNvPicPr>
          <p:nvPr/>
        </p:nvPicPr>
        <p:blipFill>
          <a:blip r:embed="rId2" cstate="print"/>
          <a:srcRect/>
          <a:stretch>
            <a:fillRect/>
          </a:stretch>
        </p:blipFill>
        <p:spPr bwMode="auto">
          <a:xfrm>
            <a:off x="533400" y="1219200"/>
            <a:ext cx="8077200" cy="2086503"/>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Example 1:Fitted region 755 – 875 keV</a:t>
            </a:r>
          </a:p>
        </p:txBody>
      </p:sp>
      <p:sp>
        <p:nvSpPr>
          <p:cNvPr id="5" name="TextBox 4"/>
          <p:cNvSpPr txBox="1"/>
          <p:nvPr/>
        </p:nvSpPr>
        <p:spPr>
          <a:xfrm>
            <a:off x="533400" y="3657600"/>
            <a:ext cx="3733800" cy="2800767"/>
          </a:xfrm>
          <a:prstGeom prst="rect">
            <a:avLst/>
          </a:prstGeom>
          <a:noFill/>
        </p:spPr>
        <p:txBody>
          <a:bodyPr wrap="square" rtlCol="0">
            <a:spAutoFit/>
          </a:bodyPr>
          <a:lstStyle/>
          <a:p>
            <a:r>
              <a:rPr lang="en-US" sz="1600" b="1" dirty="0"/>
              <a:t>Energy	Nuclide	     Area	Color</a:t>
            </a:r>
          </a:p>
          <a:p>
            <a:r>
              <a:rPr lang="en-US" sz="1600" dirty="0"/>
              <a:t>765.79	 </a:t>
            </a:r>
            <a:r>
              <a:rPr lang="en-US" sz="1600" baseline="30000" dirty="0"/>
              <a:t>95</a:t>
            </a:r>
            <a:r>
              <a:rPr lang="en-US" sz="1600" dirty="0"/>
              <a:t>Tc 	     214.3 	Red</a:t>
            </a:r>
          </a:p>
          <a:p>
            <a:r>
              <a:rPr lang="en-US" sz="1600" dirty="0"/>
              <a:t>778.22	</a:t>
            </a:r>
            <a:r>
              <a:rPr lang="en-US" sz="1600" baseline="30000" dirty="0"/>
              <a:t> 96</a:t>
            </a:r>
            <a:r>
              <a:rPr lang="en-US" sz="1600" dirty="0"/>
              <a:t>Tc	   2863.4 	Yellow</a:t>
            </a:r>
          </a:p>
          <a:p>
            <a:r>
              <a:rPr lang="en-US" sz="1600" dirty="0"/>
              <a:t>810.76	</a:t>
            </a:r>
            <a:r>
              <a:rPr lang="en-US" sz="1600" baseline="30000" dirty="0"/>
              <a:t>58</a:t>
            </a:r>
            <a:r>
              <a:rPr lang="en-US" sz="1600" dirty="0"/>
              <a:t>Co 	 39412.4	Purple</a:t>
            </a:r>
          </a:p>
          <a:p>
            <a:r>
              <a:rPr lang="en-US" sz="1600" dirty="0"/>
              <a:t>812.54	</a:t>
            </a:r>
            <a:r>
              <a:rPr lang="en-US" sz="1600" baseline="30000" dirty="0"/>
              <a:t> 96</a:t>
            </a:r>
            <a:r>
              <a:rPr lang="en-US" sz="1600" dirty="0"/>
              <a:t>Tc	   2261.4 	Yellow</a:t>
            </a:r>
          </a:p>
          <a:p>
            <a:r>
              <a:rPr lang="en-US" sz="1600" dirty="0"/>
              <a:t>834.85	</a:t>
            </a:r>
            <a:r>
              <a:rPr lang="en-US" sz="1600" baseline="30000" dirty="0"/>
              <a:t>54</a:t>
            </a:r>
            <a:r>
              <a:rPr lang="en-US" sz="1600" dirty="0"/>
              <a:t>Mn	       96.7	Blue</a:t>
            </a:r>
          </a:p>
          <a:p>
            <a:r>
              <a:rPr lang="en-US" sz="1600" dirty="0"/>
              <a:t>835.15	</a:t>
            </a:r>
            <a:r>
              <a:rPr lang="en-US" sz="1600" baseline="30000" dirty="0"/>
              <a:t>95m</a:t>
            </a:r>
            <a:r>
              <a:rPr lang="en-US" sz="1600" dirty="0"/>
              <a:t>Tc	     107.9	Pink</a:t>
            </a:r>
          </a:p>
          <a:p>
            <a:r>
              <a:rPr lang="en-US" sz="1600" dirty="0"/>
              <a:t>846.77	</a:t>
            </a:r>
            <a:r>
              <a:rPr lang="en-US" sz="1600" baseline="30000" dirty="0"/>
              <a:t>56</a:t>
            </a:r>
            <a:r>
              <a:rPr lang="en-US" sz="1600" dirty="0"/>
              <a:t>Co	 19424.9	Green</a:t>
            </a:r>
          </a:p>
          <a:p>
            <a:r>
              <a:rPr lang="en-US" sz="1600" dirty="0"/>
              <a:t>848.18	</a:t>
            </a:r>
            <a:r>
              <a:rPr lang="en-US" sz="1600" baseline="30000" dirty="0"/>
              <a:t>52</a:t>
            </a:r>
            <a:r>
              <a:rPr lang="en-US" sz="1600" dirty="0"/>
              <a:t>Mn	     171.4	Orange</a:t>
            </a:r>
          </a:p>
          <a:p>
            <a:r>
              <a:rPr lang="en-US" sz="1600" dirty="0"/>
              <a:t>849.86	</a:t>
            </a:r>
            <a:r>
              <a:rPr lang="en-US" sz="1600" baseline="30000" dirty="0"/>
              <a:t>96</a:t>
            </a:r>
            <a:r>
              <a:rPr lang="en-US" sz="1600" dirty="0"/>
              <a:t>Tc	   2581.5	Yellow</a:t>
            </a:r>
          </a:p>
          <a:p>
            <a:r>
              <a:rPr lang="en-US" sz="1600" dirty="0"/>
              <a:t>Continuum fit &amp; Overall fit	White</a:t>
            </a:r>
          </a:p>
        </p:txBody>
      </p:sp>
      <p:sp>
        <p:nvSpPr>
          <p:cNvPr id="10" name="TextBox 9"/>
          <p:cNvSpPr txBox="1"/>
          <p:nvPr/>
        </p:nvSpPr>
        <p:spPr>
          <a:xfrm>
            <a:off x="4343400" y="3657600"/>
            <a:ext cx="4495800" cy="3400931"/>
          </a:xfrm>
          <a:prstGeom prst="rect">
            <a:avLst/>
          </a:prstGeom>
          <a:noFill/>
        </p:spPr>
        <p:txBody>
          <a:bodyPr wrap="square" rtlCol="0">
            <a:spAutoFit/>
          </a:bodyPr>
          <a:lstStyle/>
          <a:p>
            <a:r>
              <a:rPr lang="en-US" b="1" dirty="0"/>
              <a:t>Notes:</a:t>
            </a:r>
            <a:r>
              <a:rPr lang="en-US" dirty="0"/>
              <a:t> </a:t>
            </a:r>
            <a:endParaRPr lang="en-US" sz="1500" dirty="0"/>
          </a:p>
          <a:p>
            <a:pPr marL="342900" indent="-342900">
              <a:buAutoNum type="arabicPeriod"/>
            </a:pPr>
            <a:r>
              <a:rPr lang="en-US" sz="1500" dirty="0"/>
              <a:t>The small overlapping peaks of </a:t>
            </a:r>
            <a:r>
              <a:rPr lang="en-US" sz="1500" baseline="30000" dirty="0"/>
              <a:t>54</a:t>
            </a:r>
            <a:r>
              <a:rPr lang="en-US" sz="1500" dirty="0"/>
              <a:t>Mn and </a:t>
            </a:r>
            <a:r>
              <a:rPr lang="en-US" sz="1600" baseline="30000" dirty="0"/>
              <a:t>95m</a:t>
            </a:r>
            <a:r>
              <a:rPr lang="en-US" sz="1600" dirty="0"/>
              <a:t>Tc </a:t>
            </a:r>
            <a:r>
              <a:rPr lang="en-US" sz="1500" dirty="0"/>
              <a:t>at the vertical green marker were apparently mistaken by the SPS as all coming from </a:t>
            </a:r>
            <a:r>
              <a:rPr lang="en-US" sz="1500" baseline="30000" dirty="0"/>
              <a:t>54</a:t>
            </a:r>
            <a:r>
              <a:rPr lang="en-US" sz="1500" dirty="0"/>
              <a:t>Mn leading to the higher activity result than from VRF.</a:t>
            </a:r>
          </a:p>
          <a:p>
            <a:pPr marL="342900" indent="-342900">
              <a:buAutoNum type="arabicPeriod"/>
            </a:pPr>
            <a:r>
              <a:rPr lang="en-US" sz="1500" dirty="0"/>
              <a:t>The peak at 765.79 keV of </a:t>
            </a:r>
            <a:r>
              <a:rPr lang="en-US" sz="1400" baseline="30000" dirty="0"/>
              <a:t>95</a:t>
            </a:r>
            <a:r>
              <a:rPr lang="en-US" sz="1400" dirty="0"/>
              <a:t>Tc was missed by the SPS.  With a short half-life of 20 hours, </a:t>
            </a:r>
            <a:r>
              <a:rPr lang="en-US" sz="1400" baseline="30000" dirty="0"/>
              <a:t>95</a:t>
            </a:r>
            <a:r>
              <a:rPr lang="en-US" sz="1400" dirty="0"/>
              <a:t>Tc reverse-decays to 47.2 </a:t>
            </a:r>
            <a:r>
              <a:rPr lang="en-US" sz="1400" dirty="0" err="1"/>
              <a:t>pCi</a:t>
            </a:r>
            <a:r>
              <a:rPr lang="en-US" sz="1400" dirty="0"/>
              <a:t>/</a:t>
            </a:r>
            <a:r>
              <a:rPr lang="en-US" sz="1400" dirty="0" err="1"/>
              <a:t>mCi</a:t>
            </a:r>
            <a:r>
              <a:rPr lang="en-US" sz="1400" dirty="0"/>
              <a:t>, a major component of contamination.</a:t>
            </a:r>
            <a:endParaRPr lang="en-US" sz="1500" dirty="0"/>
          </a:p>
          <a:p>
            <a:pPr marL="342900" indent="-342900">
              <a:buAutoNum type="arabicPeriod"/>
            </a:pPr>
            <a:r>
              <a:rPr lang="en-US" sz="1500" dirty="0"/>
              <a:t>The area of 171.4 of the small peak of </a:t>
            </a:r>
            <a:r>
              <a:rPr lang="en-US" sz="1500" baseline="30000" dirty="0"/>
              <a:t>52</a:t>
            </a:r>
            <a:r>
              <a:rPr lang="en-US" sz="1500" dirty="0"/>
              <a:t>Mn at 848.18 keV was determined by self-consistency across the spectrum and was accounted for to make better estimates of activity of </a:t>
            </a:r>
            <a:r>
              <a:rPr lang="en-US" sz="1600" baseline="30000" dirty="0"/>
              <a:t>56</a:t>
            </a:r>
            <a:r>
              <a:rPr lang="en-US" sz="1600" dirty="0"/>
              <a:t>Co and </a:t>
            </a:r>
            <a:r>
              <a:rPr lang="en-US" sz="1600" baseline="30000" dirty="0"/>
              <a:t>96</a:t>
            </a:r>
            <a:r>
              <a:rPr lang="en-US" sz="1600" dirty="0"/>
              <a:t>Tc</a:t>
            </a:r>
            <a:endParaRPr lang="en-US" sz="1500" dirty="0"/>
          </a:p>
          <a:p>
            <a:endParaRPr lang="en-US" dirty="0"/>
          </a:p>
        </p:txBody>
      </p:sp>
      <p:pic>
        <p:nvPicPr>
          <p:cNvPr id="1027" name="Picture 3"/>
          <p:cNvPicPr>
            <a:picLocks noChangeAspect="1" noChangeArrowheads="1"/>
          </p:cNvPicPr>
          <p:nvPr/>
        </p:nvPicPr>
        <p:blipFill>
          <a:blip r:embed="rId2" cstate="print"/>
          <a:srcRect/>
          <a:stretch>
            <a:fillRect/>
          </a:stretch>
        </p:blipFill>
        <p:spPr bwMode="auto">
          <a:xfrm>
            <a:off x="381000" y="1219200"/>
            <a:ext cx="8554502" cy="2362200"/>
          </a:xfrm>
          <a:prstGeom prst="rect">
            <a:avLst/>
          </a:prstGeom>
          <a:noFill/>
          <a:ln w="9525">
            <a:noFill/>
            <a:miter lim="800000"/>
            <a:headEnd/>
            <a:tailEnd/>
          </a:ln>
        </p:spPr>
      </p:pic>
    </p:spTree>
    <p:extLst>
      <p:ext uri="{BB962C8B-B14F-4D97-AF65-F5344CB8AC3E}">
        <p14:creationId xmlns:p14="http://schemas.microsoft.com/office/powerpoint/2010/main" val="14827463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Resolution of peaks of </a:t>
            </a:r>
            <a:r>
              <a:rPr lang="en-US" baseline="30000" dirty="0"/>
              <a:t>54</a:t>
            </a:r>
            <a:r>
              <a:rPr lang="en-US" dirty="0"/>
              <a:t>Mn and </a:t>
            </a:r>
            <a:r>
              <a:rPr lang="en-US" baseline="30000" dirty="0"/>
              <a:t>95m</a:t>
            </a:r>
            <a:r>
              <a:rPr lang="en-US" dirty="0"/>
              <a:t>Tc</a:t>
            </a:r>
          </a:p>
        </p:txBody>
      </p:sp>
      <p:sp>
        <p:nvSpPr>
          <p:cNvPr id="5" name="TextBox 4"/>
          <p:cNvSpPr txBox="1"/>
          <p:nvPr/>
        </p:nvSpPr>
        <p:spPr>
          <a:xfrm>
            <a:off x="533400" y="4038600"/>
            <a:ext cx="3733800" cy="2031325"/>
          </a:xfrm>
          <a:prstGeom prst="rect">
            <a:avLst/>
          </a:prstGeom>
          <a:noFill/>
        </p:spPr>
        <p:txBody>
          <a:bodyPr wrap="square" rtlCol="0">
            <a:spAutoFit/>
          </a:bodyPr>
          <a:lstStyle/>
          <a:p>
            <a:r>
              <a:rPr lang="en-US" b="1" dirty="0"/>
              <a:t>Energy	Nuclide	     Area	Color</a:t>
            </a:r>
          </a:p>
          <a:p>
            <a:r>
              <a:rPr lang="en-US" dirty="0"/>
              <a:t>834.85	</a:t>
            </a:r>
            <a:r>
              <a:rPr lang="en-US" baseline="30000" dirty="0"/>
              <a:t>54</a:t>
            </a:r>
            <a:r>
              <a:rPr lang="en-US" dirty="0"/>
              <a:t>Mn	    108.3	Green</a:t>
            </a:r>
          </a:p>
          <a:p>
            <a:r>
              <a:rPr lang="en-US" dirty="0"/>
              <a:t>835.15	</a:t>
            </a:r>
            <a:r>
              <a:rPr lang="en-US" baseline="30000" dirty="0"/>
              <a:t>95m</a:t>
            </a:r>
            <a:r>
              <a:rPr lang="en-US" dirty="0"/>
              <a:t>Tc	      96.5	Red</a:t>
            </a:r>
          </a:p>
          <a:p>
            <a:r>
              <a:rPr lang="en-US" dirty="0"/>
              <a:t>852.78	</a:t>
            </a:r>
            <a:r>
              <a:rPr lang="en-US" baseline="30000" dirty="0"/>
              <a:t>56</a:t>
            </a:r>
            <a:r>
              <a:rPr lang="en-US" dirty="0"/>
              <a:t>Co	        9.7	Yellow</a:t>
            </a:r>
          </a:p>
          <a:p>
            <a:r>
              <a:rPr lang="en-US" dirty="0"/>
              <a:t>846.77	</a:t>
            </a:r>
            <a:r>
              <a:rPr lang="en-US" baseline="30000" dirty="0"/>
              <a:t>56</a:t>
            </a:r>
            <a:r>
              <a:rPr lang="en-US" dirty="0"/>
              <a:t>Co	 19424.9	Yellow</a:t>
            </a:r>
          </a:p>
          <a:p>
            <a:r>
              <a:rPr lang="en-US" dirty="0"/>
              <a:t>849.86	</a:t>
            </a:r>
            <a:r>
              <a:rPr lang="en-US" baseline="30000" dirty="0"/>
              <a:t>96</a:t>
            </a:r>
            <a:r>
              <a:rPr lang="en-US" dirty="0"/>
              <a:t>Tc	   2581.5	Orange</a:t>
            </a:r>
          </a:p>
          <a:p>
            <a:r>
              <a:rPr lang="en-US" dirty="0"/>
              <a:t>Continuum fit &amp; Overall fit	White</a:t>
            </a:r>
          </a:p>
        </p:txBody>
      </p:sp>
      <p:sp>
        <p:nvSpPr>
          <p:cNvPr id="10" name="TextBox 9"/>
          <p:cNvSpPr txBox="1"/>
          <p:nvPr/>
        </p:nvSpPr>
        <p:spPr>
          <a:xfrm>
            <a:off x="4114800" y="4038600"/>
            <a:ext cx="4495800" cy="2769989"/>
          </a:xfrm>
          <a:prstGeom prst="rect">
            <a:avLst/>
          </a:prstGeom>
          <a:noFill/>
        </p:spPr>
        <p:txBody>
          <a:bodyPr wrap="square" rtlCol="0">
            <a:spAutoFit/>
          </a:bodyPr>
          <a:lstStyle/>
          <a:p>
            <a:r>
              <a:rPr lang="en-US" b="1" dirty="0"/>
              <a:t>Notes:</a:t>
            </a:r>
            <a:r>
              <a:rPr lang="en-US" dirty="0"/>
              <a:t> </a:t>
            </a:r>
            <a:endParaRPr lang="en-US" sz="1500" dirty="0"/>
          </a:p>
          <a:p>
            <a:pPr marL="342900" indent="-342900">
              <a:buAutoNum type="arabicPeriod"/>
            </a:pPr>
            <a:r>
              <a:rPr lang="en-US" sz="1500" dirty="0"/>
              <a:t>The small peak of </a:t>
            </a:r>
            <a:r>
              <a:rPr lang="en-US" sz="1500" baseline="30000" dirty="0"/>
              <a:t>56</a:t>
            </a:r>
            <a:r>
              <a:rPr lang="en-US" sz="1500" dirty="0"/>
              <a:t>Co at the vertical green marker, like all the other peaks, was not fit as an individual peak, but rather as an entire nuclide shape, and is there because self-consistency across the entire fitted spectrum requires it, thus reducing residual </a:t>
            </a:r>
            <a:r>
              <a:rPr lang="el-GR" sz="1500" dirty="0">
                <a:latin typeface="Times New Roman"/>
                <a:cs typeface="Times New Roman"/>
              </a:rPr>
              <a:t>Χ</a:t>
            </a:r>
            <a:r>
              <a:rPr lang="en-US" sz="1500" baseline="30000" dirty="0">
                <a:latin typeface="Times New Roman"/>
                <a:cs typeface="Times New Roman"/>
              </a:rPr>
              <a:t>2</a:t>
            </a:r>
            <a:r>
              <a:rPr lang="en-US" sz="1500" dirty="0"/>
              <a:t> available for other fitting. </a:t>
            </a:r>
          </a:p>
          <a:p>
            <a:pPr marL="342900" indent="-342900">
              <a:buAutoNum type="arabicPeriod"/>
            </a:pPr>
            <a:r>
              <a:rPr lang="en-US" sz="1500" dirty="0"/>
              <a:t>Note the deconvolution of the two peaks near  835 keV leading to a smaller value for the activity of </a:t>
            </a:r>
            <a:r>
              <a:rPr lang="en-US" sz="1500" baseline="30000" dirty="0"/>
              <a:t>54</a:t>
            </a:r>
            <a:r>
              <a:rPr lang="en-US" sz="1500" dirty="0"/>
              <a:t>Mn by VRF than by the SPS.</a:t>
            </a:r>
          </a:p>
          <a:p>
            <a:endParaRPr lang="en-US" dirty="0"/>
          </a:p>
        </p:txBody>
      </p:sp>
      <p:pic>
        <p:nvPicPr>
          <p:cNvPr id="1030" name="Picture 6"/>
          <p:cNvPicPr>
            <a:picLocks noChangeAspect="1" noChangeArrowheads="1"/>
          </p:cNvPicPr>
          <p:nvPr/>
        </p:nvPicPr>
        <p:blipFill>
          <a:blip r:embed="rId2" cstate="print"/>
          <a:srcRect/>
          <a:stretch>
            <a:fillRect/>
          </a:stretch>
        </p:blipFill>
        <p:spPr bwMode="auto">
          <a:xfrm>
            <a:off x="533400" y="1447800"/>
            <a:ext cx="8077200" cy="2438400"/>
          </a:xfrm>
          <a:prstGeom prst="rect">
            <a:avLst/>
          </a:prstGeom>
          <a:noFill/>
          <a:ln w="9525">
            <a:noFill/>
            <a:miter lim="800000"/>
            <a:headEnd/>
            <a:tailEnd/>
          </a:ln>
        </p:spPr>
      </p:pic>
    </p:spTree>
    <p:extLst>
      <p:ext uri="{BB962C8B-B14F-4D97-AF65-F5344CB8AC3E}">
        <p14:creationId xmlns:p14="http://schemas.microsoft.com/office/powerpoint/2010/main" val="38671666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Resolution of the region of 59 keV</a:t>
            </a:r>
          </a:p>
        </p:txBody>
      </p:sp>
      <p:sp>
        <p:nvSpPr>
          <p:cNvPr id="10" name="TextBox 9"/>
          <p:cNvSpPr txBox="1"/>
          <p:nvPr/>
        </p:nvSpPr>
        <p:spPr>
          <a:xfrm>
            <a:off x="457200" y="4267200"/>
            <a:ext cx="8153400" cy="2308324"/>
          </a:xfrm>
          <a:prstGeom prst="rect">
            <a:avLst/>
          </a:prstGeom>
          <a:noFill/>
        </p:spPr>
        <p:txBody>
          <a:bodyPr wrap="square" rtlCol="0">
            <a:spAutoFit/>
          </a:bodyPr>
          <a:lstStyle/>
          <a:p>
            <a:r>
              <a:rPr lang="en-US" dirty="0"/>
              <a:t>The fit to the region of 59 keV with tungsten x-rays is shown in yellow. Tungsten x-rays result from the decay of </a:t>
            </a:r>
            <a:r>
              <a:rPr lang="en-US" baseline="30000" dirty="0"/>
              <a:t>183</a:t>
            </a:r>
            <a:r>
              <a:rPr lang="en-US" dirty="0"/>
              <a:t>Re and </a:t>
            </a:r>
            <a:r>
              <a:rPr lang="en-US" baseline="30000" dirty="0"/>
              <a:t>184</a:t>
            </a:r>
            <a:r>
              <a:rPr lang="en-US" dirty="0"/>
              <a:t>Re to stable tungsten isotopes. In red is shown the shape of the </a:t>
            </a:r>
            <a:r>
              <a:rPr lang="en-US" baseline="30000" dirty="0"/>
              <a:t>241</a:t>
            </a:r>
            <a:r>
              <a:rPr lang="en-US" dirty="0"/>
              <a:t>Am peak at 59.54 keV.  The SPS did not identify tungsten x-rays but instead suggested the presence of </a:t>
            </a:r>
            <a:r>
              <a:rPr lang="en-US" baseline="30000" dirty="0"/>
              <a:t>241</a:t>
            </a:r>
            <a:r>
              <a:rPr lang="en-US" dirty="0"/>
              <a:t>Am, flagging it as “part of an undetermined solution”. Note that the fit to </a:t>
            </a:r>
            <a:r>
              <a:rPr lang="en-US" baseline="30000" dirty="0"/>
              <a:t>241</a:t>
            </a:r>
            <a:r>
              <a:rPr lang="en-US" dirty="0"/>
              <a:t>Am would have been detectably too high in energy, and that no residuals remain after the fit by tungsten x-rays to allow for a fit to the </a:t>
            </a:r>
            <a:r>
              <a:rPr lang="en-US" baseline="30000" dirty="0"/>
              <a:t>241</a:t>
            </a:r>
            <a:r>
              <a:rPr lang="en-US" dirty="0"/>
              <a:t>Am peak.</a:t>
            </a:r>
            <a:endParaRPr lang="en-US" sz="1500" dirty="0"/>
          </a:p>
          <a:p>
            <a:endParaRPr lang="en-US" dirty="0"/>
          </a:p>
        </p:txBody>
      </p:sp>
      <p:pic>
        <p:nvPicPr>
          <p:cNvPr id="32772" name="Picture 4"/>
          <p:cNvPicPr>
            <a:picLocks noChangeAspect="1" noChangeArrowheads="1"/>
          </p:cNvPicPr>
          <p:nvPr/>
        </p:nvPicPr>
        <p:blipFill>
          <a:blip r:embed="rId2" cstate="print"/>
          <a:srcRect/>
          <a:stretch>
            <a:fillRect/>
          </a:stretch>
        </p:blipFill>
        <p:spPr bwMode="auto">
          <a:xfrm>
            <a:off x="533400" y="1447800"/>
            <a:ext cx="7964536" cy="2667000"/>
          </a:xfrm>
          <a:prstGeom prst="rect">
            <a:avLst/>
          </a:prstGeom>
          <a:noFill/>
          <a:ln w="9525">
            <a:no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200" dirty="0"/>
              <a:t>Comparison (in </a:t>
            </a:r>
            <a:r>
              <a:rPr lang="en-US" sz="2200" dirty="0" err="1"/>
              <a:t>pCi</a:t>
            </a:r>
            <a:r>
              <a:rPr lang="en-US" sz="2200" dirty="0"/>
              <a:t>/</a:t>
            </a:r>
            <a:r>
              <a:rPr lang="en-US" sz="2200" dirty="0" err="1"/>
              <a:t>mCi</a:t>
            </a:r>
            <a:r>
              <a:rPr lang="en-US" sz="2200" dirty="0"/>
              <a:t> of </a:t>
            </a:r>
            <a:r>
              <a:rPr lang="en-US" sz="2200" baseline="30000" dirty="0"/>
              <a:t>18</a:t>
            </a:r>
            <a:r>
              <a:rPr lang="en-US" sz="2200" dirty="0"/>
              <a:t>F) as analyzed by VRF and by standard peak-search software (“SPS #1”) of Example 1</a:t>
            </a:r>
          </a:p>
        </p:txBody>
      </p:sp>
      <p:graphicFrame>
        <p:nvGraphicFramePr>
          <p:cNvPr id="4" name="Table 3"/>
          <p:cNvGraphicFramePr>
            <a:graphicFrameLocks noGrp="1"/>
          </p:cNvGraphicFramePr>
          <p:nvPr>
            <p:extLst>
              <p:ext uri="{D42A27DB-BD31-4B8C-83A1-F6EECF244321}">
                <p14:modId xmlns:p14="http://schemas.microsoft.com/office/powerpoint/2010/main" val="387913424"/>
              </p:ext>
            </p:extLst>
          </p:nvPr>
        </p:nvGraphicFramePr>
        <p:xfrm>
          <a:off x="2286000" y="1219200"/>
          <a:ext cx="3962400" cy="3245004"/>
        </p:xfrm>
        <a:graphic>
          <a:graphicData uri="http://schemas.openxmlformats.org/drawingml/2006/table">
            <a:tbl>
              <a:tblPr/>
              <a:tblGrid>
                <a:gridCol w="871761">
                  <a:extLst>
                    <a:ext uri="{9D8B030D-6E8A-4147-A177-3AD203B41FA5}">
                      <a16:colId xmlns:a16="http://schemas.microsoft.com/office/drawing/2014/main" val="20000"/>
                    </a:ext>
                  </a:extLst>
                </a:gridCol>
                <a:gridCol w="681292">
                  <a:extLst>
                    <a:ext uri="{9D8B030D-6E8A-4147-A177-3AD203B41FA5}">
                      <a16:colId xmlns:a16="http://schemas.microsoft.com/office/drawing/2014/main" val="20001"/>
                    </a:ext>
                  </a:extLst>
                </a:gridCol>
                <a:gridCol w="781410">
                  <a:extLst>
                    <a:ext uri="{9D8B030D-6E8A-4147-A177-3AD203B41FA5}">
                      <a16:colId xmlns:a16="http://schemas.microsoft.com/office/drawing/2014/main" val="20002"/>
                    </a:ext>
                  </a:extLst>
                </a:gridCol>
                <a:gridCol w="846527">
                  <a:extLst>
                    <a:ext uri="{9D8B030D-6E8A-4147-A177-3AD203B41FA5}">
                      <a16:colId xmlns:a16="http://schemas.microsoft.com/office/drawing/2014/main" val="20003"/>
                    </a:ext>
                  </a:extLst>
                </a:gridCol>
                <a:gridCol w="781410">
                  <a:extLst>
                    <a:ext uri="{9D8B030D-6E8A-4147-A177-3AD203B41FA5}">
                      <a16:colId xmlns:a16="http://schemas.microsoft.com/office/drawing/2014/main" val="20004"/>
                    </a:ext>
                  </a:extLst>
                </a:gridCol>
              </a:tblGrid>
              <a:tr h="232317">
                <a:tc>
                  <a:txBody>
                    <a:bodyPr/>
                    <a:lstStyle/>
                    <a:p>
                      <a:pPr marL="0" marR="0" algn="ctr">
                        <a:spcBef>
                          <a:spcPts val="0"/>
                        </a:spcBef>
                        <a:spcAft>
                          <a:spcPts val="0"/>
                        </a:spcAft>
                      </a:pPr>
                      <a:r>
                        <a:rPr lang="en-US" sz="1100" b="1" dirty="0">
                          <a:solidFill>
                            <a:srgbClr val="000000"/>
                          </a:solidFill>
                          <a:latin typeface="Calibri"/>
                          <a:ea typeface="Times New Roman"/>
                          <a:cs typeface="Times New Roman"/>
                        </a:rPr>
                        <a:t>Emitter</a:t>
                      </a:r>
                      <a:endParaRPr lang="en-US" sz="1200" dirty="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b="1">
                          <a:solidFill>
                            <a:srgbClr val="000000"/>
                          </a:solidFill>
                          <a:latin typeface="Calibri"/>
                          <a:ea typeface="Times New Roman"/>
                          <a:cs typeface="Times New Roman"/>
                        </a:rPr>
                        <a:t>VRF</a:t>
                      </a:r>
                      <a:endParaRPr lang="en-US" sz="120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b="1">
                          <a:solidFill>
                            <a:srgbClr val="000000"/>
                          </a:solidFill>
                          <a:latin typeface="Calibri"/>
                          <a:ea typeface="Times New Roman"/>
                          <a:cs typeface="Times New Roman"/>
                        </a:rPr>
                        <a:t>Uncert.</a:t>
                      </a:r>
                      <a:endParaRPr lang="en-US" sz="120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b="1">
                          <a:solidFill>
                            <a:srgbClr val="000000"/>
                          </a:solidFill>
                          <a:latin typeface="Calibri"/>
                          <a:ea typeface="Times New Roman"/>
                          <a:cs typeface="Times New Roman"/>
                        </a:rPr>
                        <a:t>SPS</a:t>
                      </a:r>
                      <a:endParaRPr lang="en-US" sz="120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b="1">
                          <a:solidFill>
                            <a:srgbClr val="000000"/>
                          </a:solidFill>
                          <a:latin typeface="Calibri"/>
                          <a:ea typeface="Times New Roman"/>
                          <a:cs typeface="Times New Roman"/>
                        </a:rPr>
                        <a:t>Uncert.</a:t>
                      </a:r>
                      <a:endParaRPr lang="en-US" sz="120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24883">
                <a:tc>
                  <a:txBody>
                    <a:bodyPr/>
                    <a:lstStyle/>
                    <a:p>
                      <a:pPr marL="0" marR="0" algn="ctr">
                        <a:spcBef>
                          <a:spcPts val="0"/>
                        </a:spcBef>
                        <a:spcAft>
                          <a:spcPts val="0"/>
                        </a:spcAft>
                      </a:pPr>
                      <a:r>
                        <a:rPr lang="en-US" sz="1200" baseline="30000" dirty="0">
                          <a:solidFill>
                            <a:srgbClr val="000000"/>
                          </a:solidFill>
                          <a:latin typeface="Calibri"/>
                          <a:ea typeface="Times New Roman"/>
                          <a:cs typeface="Times New Roman"/>
                        </a:rPr>
                        <a:t>55</a:t>
                      </a:r>
                      <a:r>
                        <a:rPr lang="en-US" sz="1200" dirty="0">
                          <a:solidFill>
                            <a:srgbClr val="000000"/>
                          </a:solidFill>
                          <a:latin typeface="Calibri"/>
                          <a:ea typeface="Times New Roman"/>
                          <a:cs typeface="Times New Roman"/>
                        </a:rPr>
                        <a:t>Co</a:t>
                      </a:r>
                      <a:endParaRPr lang="en-US" sz="1200" dirty="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latin typeface="Times New Roman"/>
                          <a:ea typeface="Times New Roman"/>
                          <a:cs typeface="Times New Roman"/>
                        </a:rPr>
                        <a:t>123.99</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latin typeface="Times New Roman"/>
                          <a:ea typeface="Times New Roman"/>
                          <a:cs typeface="Times New Roman"/>
                        </a:rPr>
                        <a:t>15.3</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latin typeface="Times New Roman"/>
                          <a:ea typeface="Times New Roman"/>
                          <a:cs typeface="Times New Roman"/>
                        </a:rPr>
                        <a:t>133.77</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latin typeface="Times New Roman"/>
                          <a:ea typeface="Times New Roman"/>
                          <a:cs typeface="Times New Roman"/>
                        </a:rPr>
                        <a:t>15.79</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32317">
                <a:tc>
                  <a:txBody>
                    <a:bodyPr/>
                    <a:lstStyle/>
                    <a:p>
                      <a:pPr marL="0" marR="0" algn="ctr">
                        <a:spcBef>
                          <a:spcPts val="0"/>
                        </a:spcBef>
                        <a:spcAft>
                          <a:spcPts val="0"/>
                        </a:spcAft>
                      </a:pPr>
                      <a:r>
                        <a:rPr lang="en-US" sz="1100" baseline="30000" dirty="0">
                          <a:solidFill>
                            <a:srgbClr val="000000"/>
                          </a:solidFill>
                          <a:latin typeface="Calibri"/>
                          <a:ea typeface="Times New Roman"/>
                          <a:cs typeface="Times New Roman"/>
                        </a:rPr>
                        <a:t>56</a:t>
                      </a:r>
                      <a:r>
                        <a:rPr lang="en-US" sz="1100" dirty="0">
                          <a:solidFill>
                            <a:srgbClr val="000000"/>
                          </a:solidFill>
                          <a:latin typeface="Calibri"/>
                          <a:ea typeface="Times New Roman"/>
                          <a:cs typeface="Times New Roman"/>
                        </a:rPr>
                        <a:t>Co</a:t>
                      </a:r>
                      <a:endParaRPr lang="en-US" sz="1200" dirty="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latin typeface="Times New Roman"/>
                          <a:ea typeface="Times New Roman"/>
                          <a:cs typeface="Times New Roman"/>
                        </a:rPr>
                        <a:t>27.816</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latin typeface="Times New Roman"/>
                          <a:ea typeface="Times New Roman"/>
                          <a:cs typeface="Times New Roman"/>
                        </a:rPr>
                        <a:t>0.159</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Calibri"/>
                          <a:ea typeface="Times New Roman"/>
                          <a:cs typeface="Times New Roman"/>
                        </a:rPr>
                        <a:t>26.156</a:t>
                      </a:r>
                      <a:endParaRPr lang="en-US" sz="1200" dirty="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Calibri"/>
                          <a:ea typeface="Times New Roman"/>
                          <a:cs typeface="Times New Roman"/>
                        </a:rPr>
                        <a:t>0.389</a:t>
                      </a:r>
                      <a:endParaRPr lang="en-US" sz="1200" dirty="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32317">
                <a:tc>
                  <a:txBody>
                    <a:bodyPr/>
                    <a:lstStyle/>
                    <a:p>
                      <a:pPr marL="0" marR="0" algn="ctr">
                        <a:spcBef>
                          <a:spcPts val="0"/>
                        </a:spcBef>
                        <a:spcAft>
                          <a:spcPts val="0"/>
                        </a:spcAft>
                      </a:pPr>
                      <a:r>
                        <a:rPr lang="en-US" sz="1100" baseline="30000">
                          <a:solidFill>
                            <a:srgbClr val="000000"/>
                          </a:solidFill>
                          <a:latin typeface="Calibri"/>
                          <a:ea typeface="Times New Roman"/>
                          <a:cs typeface="Times New Roman"/>
                        </a:rPr>
                        <a:t>57</a:t>
                      </a:r>
                      <a:r>
                        <a:rPr lang="en-US" sz="1100">
                          <a:solidFill>
                            <a:srgbClr val="000000"/>
                          </a:solidFill>
                          <a:latin typeface="Calibri"/>
                          <a:ea typeface="Times New Roman"/>
                          <a:cs typeface="Times New Roman"/>
                        </a:rPr>
                        <a:t>Co</a:t>
                      </a:r>
                      <a:endParaRPr lang="en-US" sz="120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latin typeface="Times New Roman"/>
                          <a:ea typeface="Times New Roman"/>
                          <a:cs typeface="Times New Roman"/>
                        </a:rPr>
                        <a:t>4.4865</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latin typeface="Times New Roman"/>
                          <a:ea typeface="Times New Roman"/>
                          <a:cs typeface="Times New Roman"/>
                        </a:rPr>
                        <a:t>0.0457</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Calibri"/>
                          <a:ea typeface="Times New Roman"/>
                          <a:cs typeface="Times New Roman"/>
                        </a:rPr>
                        <a:t>3.5445</a:t>
                      </a:r>
                      <a:endParaRPr lang="en-US" sz="1200" dirty="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Calibri"/>
                          <a:ea typeface="Times New Roman"/>
                          <a:cs typeface="Times New Roman"/>
                        </a:rPr>
                        <a:t>0.1160</a:t>
                      </a:r>
                      <a:endParaRPr lang="en-US" sz="1200" dirty="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32317">
                <a:tc>
                  <a:txBody>
                    <a:bodyPr/>
                    <a:lstStyle/>
                    <a:p>
                      <a:pPr marL="0" marR="0" algn="ctr">
                        <a:spcBef>
                          <a:spcPts val="0"/>
                        </a:spcBef>
                        <a:spcAft>
                          <a:spcPts val="0"/>
                        </a:spcAft>
                      </a:pPr>
                      <a:r>
                        <a:rPr lang="en-US" sz="1100" baseline="30000">
                          <a:solidFill>
                            <a:srgbClr val="000000"/>
                          </a:solidFill>
                          <a:latin typeface="Calibri"/>
                          <a:ea typeface="Times New Roman"/>
                          <a:cs typeface="Times New Roman"/>
                        </a:rPr>
                        <a:t>58</a:t>
                      </a:r>
                      <a:r>
                        <a:rPr lang="en-US" sz="1100">
                          <a:solidFill>
                            <a:srgbClr val="000000"/>
                          </a:solidFill>
                          <a:latin typeface="Calibri"/>
                          <a:ea typeface="Times New Roman"/>
                          <a:cs typeface="Times New Roman"/>
                        </a:rPr>
                        <a:t>Co</a:t>
                      </a:r>
                      <a:endParaRPr lang="en-US" sz="120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latin typeface="Times New Roman"/>
                          <a:ea typeface="Times New Roman"/>
                          <a:cs typeface="Times New Roman"/>
                        </a:rPr>
                        <a:t>54.897</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latin typeface="Times New Roman"/>
                          <a:ea typeface="Times New Roman"/>
                          <a:cs typeface="Times New Roman"/>
                        </a:rPr>
                        <a:t>0.285</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Calibri"/>
                          <a:ea typeface="Times New Roman"/>
                          <a:cs typeface="Times New Roman"/>
                        </a:rPr>
                        <a:t>50.912</a:t>
                      </a:r>
                      <a:endParaRPr lang="en-US" sz="1200" dirty="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Calibri"/>
                          <a:ea typeface="Times New Roman"/>
                          <a:cs typeface="Times New Roman"/>
                        </a:rPr>
                        <a:t>1.311</a:t>
                      </a:r>
                      <a:endParaRPr lang="en-US" sz="1200" dirty="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32317">
                <a:tc>
                  <a:txBody>
                    <a:bodyPr/>
                    <a:lstStyle/>
                    <a:p>
                      <a:pPr marL="0" marR="0" algn="ctr">
                        <a:spcBef>
                          <a:spcPts val="0"/>
                        </a:spcBef>
                        <a:spcAft>
                          <a:spcPts val="0"/>
                        </a:spcAft>
                      </a:pPr>
                      <a:r>
                        <a:rPr lang="en-US" sz="1100" baseline="30000">
                          <a:solidFill>
                            <a:srgbClr val="000000"/>
                          </a:solidFill>
                          <a:latin typeface="Calibri"/>
                          <a:ea typeface="Times New Roman"/>
                          <a:cs typeface="Times New Roman"/>
                        </a:rPr>
                        <a:t>51</a:t>
                      </a:r>
                      <a:r>
                        <a:rPr lang="en-US" sz="1100">
                          <a:solidFill>
                            <a:srgbClr val="000000"/>
                          </a:solidFill>
                          <a:latin typeface="Calibri"/>
                          <a:ea typeface="Times New Roman"/>
                          <a:cs typeface="Times New Roman"/>
                        </a:rPr>
                        <a:t>Cr</a:t>
                      </a:r>
                      <a:endParaRPr lang="en-US" sz="120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latin typeface="Times New Roman"/>
                          <a:ea typeface="Times New Roman"/>
                          <a:cs typeface="Times New Roman"/>
                        </a:rPr>
                        <a:t>8.0828</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200" dirty="0">
                          <a:latin typeface="Times New Roman"/>
                          <a:ea typeface="Times New Roman"/>
                          <a:cs typeface="Times New Roman"/>
                        </a:rPr>
                        <a:t>0.3285</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latin typeface="Times New Roman"/>
                          <a:ea typeface="Times New Roman"/>
                          <a:cs typeface="Times New Roman"/>
                        </a:rPr>
                        <a:t>6.5452</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200" dirty="0">
                          <a:latin typeface="Times New Roman"/>
                          <a:ea typeface="Times New Roman"/>
                          <a:cs typeface="Times New Roman"/>
                        </a:rPr>
                        <a:t>0.5702</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32317">
                <a:tc>
                  <a:txBody>
                    <a:bodyPr/>
                    <a:lstStyle/>
                    <a:p>
                      <a:pPr marL="0" marR="0" algn="ctr">
                        <a:spcBef>
                          <a:spcPts val="0"/>
                        </a:spcBef>
                        <a:spcAft>
                          <a:spcPts val="0"/>
                        </a:spcAft>
                      </a:pPr>
                      <a:r>
                        <a:rPr lang="en-US" sz="1100" baseline="30000">
                          <a:solidFill>
                            <a:srgbClr val="000000"/>
                          </a:solidFill>
                          <a:latin typeface="Calibri"/>
                          <a:ea typeface="Times New Roman"/>
                          <a:cs typeface="Times New Roman"/>
                        </a:rPr>
                        <a:t>52</a:t>
                      </a:r>
                      <a:r>
                        <a:rPr lang="en-US" sz="1100">
                          <a:solidFill>
                            <a:srgbClr val="000000"/>
                          </a:solidFill>
                          <a:latin typeface="Calibri"/>
                          <a:ea typeface="Times New Roman"/>
                          <a:cs typeface="Times New Roman"/>
                        </a:rPr>
                        <a:t>Mn</a:t>
                      </a:r>
                      <a:endParaRPr lang="en-US" sz="120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latin typeface="Times New Roman"/>
                          <a:ea typeface="Times New Roman"/>
                          <a:cs typeface="Times New Roman"/>
                        </a:rPr>
                        <a:t>14.994</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latin typeface="Times New Roman"/>
                          <a:ea typeface="Times New Roman"/>
                          <a:cs typeface="Times New Roman"/>
                        </a:rPr>
                        <a:t>0.140</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latin typeface="Times New Roman"/>
                          <a:ea typeface="Times New Roman"/>
                          <a:cs typeface="Times New Roman"/>
                        </a:rPr>
                        <a:t>13.654</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latin typeface="Times New Roman"/>
                          <a:ea typeface="Times New Roman"/>
                          <a:cs typeface="Times New Roman"/>
                        </a:rPr>
                        <a:t>0.243</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32317">
                <a:tc>
                  <a:txBody>
                    <a:bodyPr/>
                    <a:lstStyle/>
                    <a:p>
                      <a:pPr marL="0" marR="0" algn="ctr">
                        <a:spcBef>
                          <a:spcPts val="0"/>
                        </a:spcBef>
                        <a:spcAft>
                          <a:spcPts val="0"/>
                        </a:spcAft>
                      </a:pPr>
                      <a:r>
                        <a:rPr lang="en-US" sz="1100" baseline="30000">
                          <a:solidFill>
                            <a:srgbClr val="000000"/>
                          </a:solidFill>
                          <a:latin typeface="Calibri"/>
                          <a:ea typeface="Times New Roman"/>
                          <a:cs typeface="Times New Roman"/>
                        </a:rPr>
                        <a:t>54</a:t>
                      </a:r>
                      <a:r>
                        <a:rPr lang="en-US" sz="1100">
                          <a:solidFill>
                            <a:srgbClr val="000000"/>
                          </a:solidFill>
                          <a:latin typeface="Calibri"/>
                          <a:ea typeface="Times New Roman"/>
                          <a:cs typeface="Times New Roman"/>
                        </a:rPr>
                        <a:t>Mn</a:t>
                      </a:r>
                      <a:endParaRPr lang="en-US" sz="120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aseline="0" dirty="0">
                          <a:solidFill>
                            <a:schemeClr val="tx1"/>
                          </a:solidFill>
                          <a:latin typeface="Times New Roman"/>
                          <a:ea typeface="Times New Roman"/>
                          <a:cs typeface="Times New Roman"/>
                        </a:rPr>
                        <a:t>0.14655</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200" dirty="0">
                          <a:latin typeface="Times New Roman"/>
                          <a:ea typeface="Times New Roman"/>
                          <a:cs typeface="Times New Roman"/>
                        </a:rPr>
                        <a:t>0.03512</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latin typeface="Times New Roman"/>
                          <a:ea typeface="Times New Roman"/>
                          <a:cs typeface="Times New Roman"/>
                        </a:rPr>
                        <a:t>0.19063</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200" dirty="0">
                          <a:latin typeface="Times New Roman"/>
                          <a:ea typeface="Times New Roman"/>
                          <a:cs typeface="Times New Roman"/>
                        </a:rPr>
                        <a:t>0.05637</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32317">
                <a:tc>
                  <a:txBody>
                    <a:bodyPr/>
                    <a:lstStyle/>
                    <a:p>
                      <a:pPr marL="0" marR="0" algn="ctr">
                        <a:spcBef>
                          <a:spcPts val="0"/>
                        </a:spcBef>
                        <a:spcAft>
                          <a:spcPts val="0"/>
                        </a:spcAft>
                      </a:pPr>
                      <a:r>
                        <a:rPr lang="en-US" sz="1100" baseline="30000">
                          <a:solidFill>
                            <a:srgbClr val="000000"/>
                          </a:solidFill>
                          <a:latin typeface="Calibri"/>
                          <a:ea typeface="Times New Roman"/>
                          <a:cs typeface="Times New Roman"/>
                        </a:rPr>
                        <a:t>57</a:t>
                      </a:r>
                      <a:r>
                        <a:rPr lang="en-US" sz="1100">
                          <a:solidFill>
                            <a:srgbClr val="000000"/>
                          </a:solidFill>
                          <a:latin typeface="Calibri"/>
                          <a:ea typeface="Times New Roman"/>
                          <a:cs typeface="Times New Roman"/>
                        </a:rPr>
                        <a:t>Ni</a:t>
                      </a:r>
                      <a:endParaRPr lang="en-US" sz="120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latin typeface="Times New Roman"/>
                          <a:ea typeface="Times New Roman"/>
                          <a:cs typeface="Times New Roman"/>
                        </a:rPr>
                        <a:t>12.729</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200" dirty="0">
                          <a:latin typeface="Times New Roman"/>
                          <a:ea typeface="Times New Roman"/>
                          <a:cs typeface="Times New Roman"/>
                        </a:rPr>
                        <a:t>0.843</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Calibri"/>
                          <a:ea typeface="Times New Roman"/>
                          <a:cs typeface="Times New Roman"/>
                        </a:rPr>
                        <a:t>17.365</a:t>
                      </a:r>
                      <a:endParaRPr lang="en-US" sz="1200" dirty="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100" dirty="0">
                          <a:solidFill>
                            <a:srgbClr val="000000"/>
                          </a:solidFill>
                          <a:latin typeface="Calibri"/>
                          <a:ea typeface="Times New Roman"/>
                          <a:cs typeface="Times New Roman"/>
                        </a:rPr>
                        <a:t>1.807</a:t>
                      </a:r>
                      <a:endParaRPr lang="en-US" sz="1200" dirty="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232317">
                <a:tc>
                  <a:txBody>
                    <a:bodyPr/>
                    <a:lstStyle/>
                    <a:p>
                      <a:pPr marL="0" marR="0" algn="ctr">
                        <a:spcBef>
                          <a:spcPts val="0"/>
                        </a:spcBef>
                        <a:spcAft>
                          <a:spcPts val="0"/>
                        </a:spcAft>
                      </a:pPr>
                      <a:r>
                        <a:rPr lang="en-US" sz="1100" baseline="30000">
                          <a:solidFill>
                            <a:srgbClr val="000000"/>
                          </a:solidFill>
                          <a:latin typeface="Calibri"/>
                          <a:ea typeface="Times New Roman"/>
                          <a:cs typeface="Times New Roman"/>
                        </a:rPr>
                        <a:t>183</a:t>
                      </a:r>
                      <a:r>
                        <a:rPr lang="en-US" sz="1100">
                          <a:solidFill>
                            <a:srgbClr val="000000"/>
                          </a:solidFill>
                          <a:latin typeface="Calibri"/>
                          <a:ea typeface="Times New Roman"/>
                          <a:cs typeface="Times New Roman"/>
                        </a:rPr>
                        <a:t>Re</a:t>
                      </a:r>
                      <a:endParaRPr lang="en-US" sz="120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latin typeface="Times New Roman"/>
                          <a:ea typeface="Times New Roman"/>
                          <a:cs typeface="Times New Roman"/>
                        </a:rPr>
                        <a:t>2.0776</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latin typeface="Times New Roman"/>
                          <a:ea typeface="Times New Roman"/>
                          <a:cs typeface="Times New Roman"/>
                        </a:rPr>
                        <a:t>0.0748</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latin typeface="Times New Roman"/>
                          <a:ea typeface="Times New Roman"/>
                          <a:cs typeface="Times New Roman"/>
                        </a:rPr>
                        <a:t>1.8578</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latin typeface="Times New Roman"/>
                          <a:ea typeface="Times New Roman"/>
                          <a:cs typeface="Times New Roman"/>
                        </a:rPr>
                        <a:t>0.1537</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232317">
                <a:tc>
                  <a:txBody>
                    <a:bodyPr/>
                    <a:lstStyle/>
                    <a:p>
                      <a:pPr marL="0" marR="0" algn="ctr">
                        <a:spcBef>
                          <a:spcPts val="0"/>
                        </a:spcBef>
                        <a:spcAft>
                          <a:spcPts val="0"/>
                        </a:spcAft>
                      </a:pPr>
                      <a:r>
                        <a:rPr lang="en-US" sz="1100" baseline="30000">
                          <a:solidFill>
                            <a:srgbClr val="000000"/>
                          </a:solidFill>
                          <a:latin typeface="Calibri"/>
                          <a:ea typeface="Times New Roman"/>
                          <a:cs typeface="Times New Roman"/>
                        </a:rPr>
                        <a:t>95</a:t>
                      </a:r>
                      <a:r>
                        <a:rPr lang="en-US" sz="1100">
                          <a:solidFill>
                            <a:srgbClr val="000000"/>
                          </a:solidFill>
                          <a:latin typeface="Calibri"/>
                          <a:ea typeface="Times New Roman"/>
                          <a:cs typeface="Times New Roman"/>
                        </a:rPr>
                        <a:t>Tc</a:t>
                      </a:r>
                      <a:endParaRPr lang="en-US" sz="120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latin typeface="Times New Roman"/>
                          <a:ea typeface="Times New Roman"/>
                          <a:cs typeface="Times New Roman"/>
                        </a:rPr>
                        <a:t>47.201</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marL="0" marR="0" algn="ctr">
                        <a:spcBef>
                          <a:spcPts val="0"/>
                        </a:spcBef>
                        <a:spcAft>
                          <a:spcPts val="0"/>
                        </a:spcAft>
                      </a:pPr>
                      <a:r>
                        <a:rPr lang="en-US" sz="1200" dirty="0">
                          <a:latin typeface="Times New Roman"/>
                          <a:ea typeface="Times New Roman"/>
                          <a:cs typeface="Times New Roman"/>
                        </a:rPr>
                        <a:t>5.825</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b="0" i="0" baseline="0" dirty="0">
                          <a:solidFill>
                            <a:schemeClr val="tx1"/>
                          </a:solidFill>
                          <a:latin typeface="Calibri"/>
                          <a:ea typeface="Times New Roman"/>
                          <a:cs typeface="Times New Roman"/>
                        </a:rPr>
                        <a:t>No ID</a:t>
                      </a:r>
                      <a:endParaRPr lang="en-US" sz="1200" b="0" i="0" baseline="0" dirty="0">
                        <a:solidFill>
                          <a:schemeClr val="tx1"/>
                        </a:solidFill>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75000"/>
                      </a:schemeClr>
                    </a:solidFill>
                  </a:tcPr>
                </a:tc>
                <a:tc>
                  <a:txBody>
                    <a:bodyPr/>
                    <a:lstStyle/>
                    <a:p>
                      <a:pPr marL="0" marR="0" algn="ctr">
                        <a:spcBef>
                          <a:spcPts val="0"/>
                        </a:spcBef>
                        <a:spcAft>
                          <a:spcPts val="0"/>
                        </a:spcAft>
                      </a:pPr>
                      <a:r>
                        <a:rPr lang="en-US" sz="1100" b="0" i="0" baseline="0" dirty="0">
                          <a:solidFill>
                            <a:schemeClr val="tx1"/>
                          </a:solidFill>
                          <a:latin typeface="Calibri"/>
                          <a:ea typeface="Times New Roman"/>
                          <a:cs typeface="Times New Roman"/>
                        </a:rPr>
                        <a:t>No ID</a:t>
                      </a:r>
                      <a:endParaRPr lang="en-US" sz="1200" b="0" i="0" baseline="0" dirty="0">
                        <a:solidFill>
                          <a:schemeClr val="tx1"/>
                        </a:solidFill>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10"/>
                  </a:ext>
                </a:extLst>
              </a:tr>
              <a:tr h="232317">
                <a:tc>
                  <a:txBody>
                    <a:bodyPr/>
                    <a:lstStyle/>
                    <a:p>
                      <a:pPr marL="0" marR="0" algn="ctr">
                        <a:spcBef>
                          <a:spcPts val="0"/>
                        </a:spcBef>
                        <a:spcAft>
                          <a:spcPts val="0"/>
                        </a:spcAft>
                      </a:pPr>
                      <a:r>
                        <a:rPr lang="en-US" sz="1100" baseline="30000">
                          <a:solidFill>
                            <a:srgbClr val="000000"/>
                          </a:solidFill>
                          <a:latin typeface="Calibri"/>
                          <a:ea typeface="Times New Roman"/>
                          <a:cs typeface="Times New Roman"/>
                        </a:rPr>
                        <a:t>95m</a:t>
                      </a:r>
                      <a:r>
                        <a:rPr lang="en-US" sz="1100">
                          <a:solidFill>
                            <a:srgbClr val="000000"/>
                          </a:solidFill>
                          <a:latin typeface="Calibri"/>
                          <a:ea typeface="Times New Roman"/>
                          <a:cs typeface="Times New Roman"/>
                        </a:rPr>
                        <a:t>Tc</a:t>
                      </a:r>
                      <a:endParaRPr lang="en-US" sz="120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latin typeface="Times New Roman"/>
                          <a:ea typeface="Times New Roman"/>
                          <a:cs typeface="Times New Roman"/>
                        </a:rPr>
                        <a:t>0.52191</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200" dirty="0">
                          <a:latin typeface="Times New Roman"/>
                          <a:ea typeface="Times New Roman"/>
                          <a:cs typeface="Times New Roman"/>
                        </a:rPr>
                        <a:t>0.02895</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b="0" i="0" baseline="0" dirty="0">
                          <a:solidFill>
                            <a:schemeClr val="tx1"/>
                          </a:solidFill>
                          <a:latin typeface="Calibri"/>
                          <a:ea typeface="Times New Roman"/>
                          <a:cs typeface="Times New Roman"/>
                        </a:rPr>
                        <a:t>0.41348</a:t>
                      </a:r>
                      <a:endParaRPr lang="en-US" sz="1200" b="0" i="0" baseline="0" dirty="0">
                        <a:solidFill>
                          <a:schemeClr val="tx1"/>
                        </a:solidFill>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100" b="0" i="0" baseline="0" dirty="0">
                          <a:solidFill>
                            <a:schemeClr val="tx1"/>
                          </a:solidFill>
                          <a:latin typeface="Calibri"/>
                          <a:ea typeface="Times New Roman"/>
                          <a:cs typeface="Times New Roman"/>
                        </a:rPr>
                        <a:t>0.06612</a:t>
                      </a:r>
                      <a:endParaRPr lang="en-US" sz="1200" dirty="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11"/>
                  </a:ext>
                </a:extLst>
              </a:tr>
              <a:tr h="232317">
                <a:tc>
                  <a:txBody>
                    <a:bodyPr/>
                    <a:lstStyle/>
                    <a:p>
                      <a:pPr marL="0" marR="0" algn="ctr">
                        <a:spcBef>
                          <a:spcPts val="0"/>
                        </a:spcBef>
                        <a:spcAft>
                          <a:spcPts val="0"/>
                        </a:spcAft>
                      </a:pPr>
                      <a:r>
                        <a:rPr lang="en-US" sz="1100" baseline="30000">
                          <a:solidFill>
                            <a:srgbClr val="000000"/>
                          </a:solidFill>
                          <a:latin typeface="Calibri"/>
                          <a:ea typeface="Times New Roman"/>
                          <a:cs typeface="Times New Roman"/>
                        </a:rPr>
                        <a:t>96</a:t>
                      </a:r>
                      <a:r>
                        <a:rPr lang="en-US" sz="1100">
                          <a:solidFill>
                            <a:srgbClr val="000000"/>
                          </a:solidFill>
                          <a:latin typeface="Calibri"/>
                          <a:ea typeface="Times New Roman"/>
                          <a:cs typeface="Times New Roman"/>
                        </a:rPr>
                        <a:t>Tc</a:t>
                      </a:r>
                      <a:endParaRPr lang="en-US" sz="120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latin typeface="Times New Roman"/>
                          <a:ea typeface="Times New Roman"/>
                          <a:cs typeface="Times New Roman"/>
                        </a:rPr>
                        <a:t>9.7573</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latin typeface="Times New Roman"/>
                          <a:ea typeface="Times New Roman"/>
                          <a:cs typeface="Times New Roman"/>
                        </a:rPr>
                        <a:t>0.1321</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b="0" i="0" baseline="0" dirty="0">
                          <a:solidFill>
                            <a:schemeClr val="tx1"/>
                          </a:solidFill>
                          <a:latin typeface="Calibri"/>
                          <a:ea typeface="Times New Roman"/>
                          <a:cs typeface="Times New Roman"/>
                        </a:rPr>
                        <a:t>8.3652</a:t>
                      </a:r>
                      <a:endParaRPr lang="en-US" sz="1200" b="0" i="0" baseline="0" dirty="0">
                        <a:solidFill>
                          <a:schemeClr val="tx1"/>
                        </a:solidFill>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b="0" i="0" baseline="0" dirty="0">
                          <a:solidFill>
                            <a:schemeClr val="tx1"/>
                          </a:solidFill>
                          <a:latin typeface="Calibri"/>
                          <a:ea typeface="Times New Roman"/>
                          <a:cs typeface="Times New Roman"/>
                        </a:rPr>
                        <a:t>0.2500</a:t>
                      </a:r>
                      <a:endParaRPr lang="en-US" sz="1200" b="0" i="0" baseline="0" dirty="0">
                        <a:solidFill>
                          <a:schemeClr val="tx1"/>
                        </a:solidFill>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232317">
                <a:tc>
                  <a:txBody>
                    <a:bodyPr/>
                    <a:lstStyle/>
                    <a:p>
                      <a:pPr marL="0" marR="0" algn="ctr">
                        <a:spcBef>
                          <a:spcPts val="0"/>
                        </a:spcBef>
                        <a:spcAft>
                          <a:spcPts val="0"/>
                        </a:spcAft>
                      </a:pPr>
                      <a:r>
                        <a:rPr lang="en-US" sz="1100">
                          <a:solidFill>
                            <a:srgbClr val="000000"/>
                          </a:solidFill>
                          <a:latin typeface="Calibri"/>
                          <a:ea typeface="Times New Roman"/>
                          <a:cs typeface="Times New Roman"/>
                        </a:rPr>
                        <a:t>W x-rays</a:t>
                      </a:r>
                      <a:endParaRPr lang="en-US" sz="120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latin typeface="Times New Roman"/>
                          <a:ea typeface="Times New Roman"/>
                          <a:cs typeface="Times New Roman"/>
                        </a:rPr>
                        <a:t>5.2157</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spcBef>
                          <a:spcPts val="0"/>
                        </a:spcBef>
                        <a:spcAft>
                          <a:spcPts val="0"/>
                        </a:spcAft>
                      </a:pPr>
                      <a:r>
                        <a:rPr lang="en-US" sz="1200" dirty="0">
                          <a:latin typeface="Times New Roman"/>
                          <a:ea typeface="Times New Roman"/>
                          <a:cs typeface="Times New Roman"/>
                        </a:rPr>
                        <a:t>0.1418</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Calibri"/>
                          <a:ea typeface="Times New Roman"/>
                          <a:cs typeface="Times New Roman"/>
                        </a:rPr>
                        <a:t>Bad ID</a:t>
                      </a:r>
                      <a:endParaRPr lang="en-US" sz="1200" dirty="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spcBef>
                          <a:spcPts val="0"/>
                        </a:spcBef>
                        <a:spcAft>
                          <a:spcPts val="0"/>
                        </a:spcAft>
                      </a:pPr>
                      <a:r>
                        <a:rPr lang="en-US" sz="1100" dirty="0">
                          <a:solidFill>
                            <a:srgbClr val="000000"/>
                          </a:solidFill>
                          <a:latin typeface="Calibri"/>
                          <a:ea typeface="Times New Roman"/>
                          <a:cs typeface="Times New Roman"/>
                        </a:rPr>
                        <a:t>Bad ID</a:t>
                      </a:r>
                      <a:endParaRPr lang="en-US" sz="1200" dirty="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bl>
          </a:graphicData>
        </a:graphic>
      </p:graphicFrame>
      <p:sp>
        <p:nvSpPr>
          <p:cNvPr id="5" name="TextBox 4"/>
          <p:cNvSpPr txBox="1"/>
          <p:nvPr/>
        </p:nvSpPr>
        <p:spPr>
          <a:xfrm>
            <a:off x="533400" y="4800600"/>
            <a:ext cx="8229600" cy="1600438"/>
          </a:xfrm>
          <a:prstGeom prst="rect">
            <a:avLst/>
          </a:prstGeom>
          <a:noFill/>
        </p:spPr>
        <p:txBody>
          <a:bodyPr wrap="square" rtlCol="0">
            <a:spAutoFit/>
          </a:bodyPr>
          <a:lstStyle/>
          <a:p>
            <a:r>
              <a:rPr lang="en-US" sz="1400" dirty="0"/>
              <a:t>1. The SPS grouped </a:t>
            </a:r>
            <a:r>
              <a:rPr lang="en-US" sz="1400" baseline="30000" dirty="0"/>
              <a:t>95</a:t>
            </a:r>
            <a:r>
              <a:rPr lang="en-US" sz="1400" dirty="0"/>
              <a:t>Tc and </a:t>
            </a:r>
            <a:r>
              <a:rPr lang="en-US" sz="1400" baseline="30000" dirty="0"/>
              <a:t>95m</a:t>
            </a:r>
            <a:r>
              <a:rPr lang="en-US" sz="1400" dirty="0"/>
              <a:t>Tc together so the summed result is shown in the row for </a:t>
            </a:r>
            <a:r>
              <a:rPr lang="en-US" sz="1400" baseline="30000" dirty="0"/>
              <a:t>95m</a:t>
            </a:r>
            <a:r>
              <a:rPr lang="en-US" sz="1400" dirty="0"/>
              <a:t>Tc.  The SPS peak list does not include the dominant peak of </a:t>
            </a:r>
            <a:r>
              <a:rPr lang="en-US" sz="1400" baseline="30000" dirty="0"/>
              <a:t>95</a:t>
            </a:r>
            <a:r>
              <a:rPr lang="en-US" sz="1400" dirty="0"/>
              <a:t>Tc at 765.79 keV, resulting in no detection of </a:t>
            </a:r>
            <a:r>
              <a:rPr lang="en-US" sz="1400" dirty="0" err="1"/>
              <a:t>of</a:t>
            </a:r>
            <a:r>
              <a:rPr lang="en-US" sz="1400" dirty="0"/>
              <a:t> </a:t>
            </a:r>
            <a:r>
              <a:rPr lang="en-US" sz="1400" baseline="30000" dirty="0"/>
              <a:t>95</a:t>
            </a:r>
            <a:r>
              <a:rPr lang="en-US" sz="1400" dirty="0"/>
              <a:t>Tc. (orange) </a:t>
            </a:r>
          </a:p>
          <a:p>
            <a:r>
              <a:rPr lang="en-US" sz="1400" dirty="0"/>
              <a:t>2. The SPS reported detecting the peak of </a:t>
            </a:r>
            <a:r>
              <a:rPr lang="en-US" sz="1400" baseline="30000" dirty="0"/>
              <a:t>54</a:t>
            </a:r>
            <a:r>
              <a:rPr lang="en-US" sz="1400" dirty="0"/>
              <a:t>Mn at 834.83 keV but not the overlapping peak of </a:t>
            </a:r>
            <a:r>
              <a:rPr lang="en-US" sz="1400" baseline="30000" dirty="0"/>
              <a:t>95m</a:t>
            </a:r>
            <a:r>
              <a:rPr lang="en-US" sz="1400" dirty="0"/>
              <a:t>Tc at 835.13 keV, resulting in much higher activity for </a:t>
            </a:r>
            <a:r>
              <a:rPr lang="en-US" sz="1400" baseline="30000" dirty="0"/>
              <a:t>54</a:t>
            </a:r>
            <a:r>
              <a:rPr lang="en-US" sz="1400" dirty="0"/>
              <a:t>Mn than reported by VRF.  (yellow). </a:t>
            </a:r>
          </a:p>
          <a:p>
            <a:r>
              <a:rPr lang="en-US" sz="1400" dirty="0"/>
              <a:t>3. The W x-rays were incorrectly identified by the SPS as </a:t>
            </a:r>
            <a:r>
              <a:rPr lang="en-US" sz="1400" baseline="30000" dirty="0"/>
              <a:t>241</a:t>
            </a:r>
            <a:r>
              <a:rPr lang="en-US" sz="1400" dirty="0"/>
              <a:t>Am and </a:t>
            </a:r>
            <a:r>
              <a:rPr lang="en-US" sz="1400" baseline="30000" dirty="0"/>
              <a:t>232</a:t>
            </a:r>
            <a:r>
              <a:rPr lang="en-US" sz="1400" dirty="0"/>
              <a:t>Th but were flagged as "part of an undetermined solution". (green)</a:t>
            </a:r>
          </a:p>
          <a:p>
            <a:r>
              <a:rPr lang="en-US" sz="1400" dirty="0"/>
              <a:t>4. The SPS listed two peaks of </a:t>
            </a:r>
            <a:r>
              <a:rPr lang="en-US" sz="1400" baseline="30000" dirty="0"/>
              <a:t>58</a:t>
            </a:r>
            <a:r>
              <a:rPr lang="en-US" sz="1400" dirty="0"/>
              <a:t>Co (863.44 &amp; 1674.68) as unidentified peaks that were identified by VRF.</a:t>
            </a:r>
          </a:p>
        </p:txBody>
      </p:sp>
    </p:spTree>
    <p:extLst>
      <p:ext uri="{BB962C8B-B14F-4D97-AF65-F5344CB8AC3E}">
        <p14:creationId xmlns:p14="http://schemas.microsoft.com/office/powerpoint/2010/main" val="678101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aseline="30000" dirty="0"/>
              <a:t>18</a:t>
            </a:r>
            <a:r>
              <a:rPr lang="en-US" dirty="0"/>
              <a:t>F for Positron Emission Tomography (PET) </a:t>
            </a:r>
          </a:p>
        </p:txBody>
      </p:sp>
      <p:sp>
        <p:nvSpPr>
          <p:cNvPr id="3" name="Content Placeholder 2"/>
          <p:cNvSpPr>
            <a:spLocks noGrp="1"/>
          </p:cNvSpPr>
          <p:nvPr>
            <p:ph sz="quarter" idx="1"/>
          </p:nvPr>
        </p:nvSpPr>
        <p:spPr>
          <a:xfrm>
            <a:off x="457200" y="1219200"/>
            <a:ext cx="8229600" cy="5105400"/>
          </a:xfrm>
        </p:spPr>
        <p:txBody>
          <a:bodyPr>
            <a:normAutofit/>
          </a:bodyPr>
          <a:lstStyle/>
          <a:p>
            <a:r>
              <a:rPr lang="en-US" baseline="30000" dirty="0"/>
              <a:t>18</a:t>
            </a:r>
            <a:r>
              <a:rPr lang="en-US" dirty="0"/>
              <a:t>F is ideal for Positron Emission Tomography (PET) because its half-life (110 minutes) is long enough to synthesize and deliver to the patient but short enough to limit unwanted dose to the patient after imaging.</a:t>
            </a:r>
          </a:p>
          <a:p>
            <a:r>
              <a:rPr lang="en-US" baseline="30000" dirty="0"/>
              <a:t>18</a:t>
            </a:r>
            <a:r>
              <a:rPr lang="en-US" dirty="0"/>
              <a:t>F is also ideal because it decays only by positron emission (97%) and electron capture (3%) with no gamma rays. Its K</a:t>
            </a:r>
            <a:r>
              <a:rPr lang="el-GR" dirty="0">
                <a:latin typeface="Calibri"/>
                <a:cs typeface="Calibri"/>
              </a:rPr>
              <a:t>α</a:t>
            </a:r>
            <a:r>
              <a:rPr lang="en-US" dirty="0"/>
              <a:t> x-rays are only 0.525 keV.</a:t>
            </a:r>
          </a:p>
          <a:p>
            <a:r>
              <a:rPr lang="en-US" baseline="30000" dirty="0"/>
              <a:t>18</a:t>
            </a:r>
            <a:r>
              <a:rPr lang="en-US" dirty="0"/>
              <a:t>F is produced by irradiating targets filled with water enriched in </a:t>
            </a:r>
            <a:r>
              <a:rPr lang="en-US" baseline="30000" dirty="0"/>
              <a:t>18</a:t>
            </a:r>
            <a:r>
              <a:rPr lang="en-US" dirty="0"/>
              <a:t>O with a proton beam to produce </a:t>
            </a:r>
            <a:r>
              <a:rPr lang="en-US" baseline="30000" dirty="0"/>
              <a:t>18</a:t>
            </a:r>
            <a:r>
              <a:rPr lang="en-US" dirty="0"/>
              <a:t>F through the </a:t>
            </a:r>
            <a:r>
              <a:rPr lang="en-US" baseline="30000" dirty="0"/>
              <a:t>18</a:t>
            </a:r>
            <a:r>
              <a:rPr lang="en-US" dirty="0"/>
              <a:t>O(</a:t>
            </a:r>
            <a:r>
              <a:rPr lang="en-US" dirty="0" err="1"/>
              <a:t>p,n</a:t>
            </a:r>
            <a:r>
              <a:rPr lang="en-US" dirty="0"/>
              <a:t>)</a:t>
            </a:r>
            <a:r>
              <a:rPr lang="en-US" baseline="30000" dirty="0"/>
              <a:t>18</a:t>
            </a:r>
            <a:r>
              <a:rPr lang="en-US" dirty="0"/>
              <a:t>F reaction.</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29600" cy="990600"/>
          </a:xfrm>
        </p:spPr>
        <p:txBody>
          <a:bodyPr>
            <a:normAutofit fontScale="90000"/>
          </a:bodyPr>
          <a:lstStyle/>
          <a:p>
            <a:r>
              <a:rPr lang="en-US" dirty="0"/>
              <a:t>Example 2, Analyzed with VRF and Standard Peak-Search Software (SPS) #2</a:t>
            </a:r>
          </a:p>
        </p:txBody>
      </p:sp>
      <p:sp>
        <p:nvSpPr>
          <p:cNvPr id="3" name="Content Placeholder 2"/>
          <p:cNvSpPr>
            <a:spLocks noGrp="1"/>
          </p:cNvSpPr>
          <p:nvPr>
            <p:ph sz="quarter" idx="1"/>
          </p:nvPr>
        </p:nvSpPr>
        <p:spPr>
          <a:xfrm>
            <a:off x="457200" y="1828800"/>
            <a:ext cx="8229600" cy="3048000"/>
          </a:xfrm>
        </p:spPr>
        <p:txBody>
          <a:bodyPr/>
          <a:lstStyle/>
          <a:p>
            <a:r>
              <a:rPr lang="en-US" dirty="0"/>
              <a:t>Date of collection: 		 11/11/2016 8:24:00 AM</a:t>
            </a:r>
          </a:p>
          <a:p>
            <a:r>
              <a:rPr lang="en-US" dirty="0"/>
              <a:t>Activity at time of collection:	 35.6 </a:t>
            </a:r>
            <a:r>
              <a:rPr lang="en-US" dirty="0" err="1"/>
              <a:t>mCi</a:t>
            </a:r>
            <a:endParaRPr lang="en-US" dirty="0"/>
          </a:p>
          <a:p>
            <a:r>
              <a:rPr lang="en-US" dirty="0"/>
              <a:t>Date of spectral acquisition: 	 12/16/2016 12:03:42 PM</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Example 2:Full fit with residuals</a:t>
            </a:r>
          </a:p>
        </p:txBody>
      </p:sp>
      <p:sp>
        <p:nvSpPr>
          <p:cNvPr id="10" name="TextBox 9"/>
          <p:cNvSpPr txBox="1"/>
          <p:nvPr/>
        </p:nvSpPr>
        <p:spPr>
          <a:xfrm>
            <a:off x="533400" y="4495800"/>
            <a:ext cx="8305800" cy="2031325"/>
          </a:xfrm>
          <a:prstGeom prst="rect">
            <a:avLst/>
          </a:prstGeom>
          <a:noFill/>
        </p:spPr>
        <p:txBody>
          <a:bodyPr wrap="square" rtlCol="0">
            <a:spAutoFit/>
          </a:bodyPr>
          <a:lstStyle/>
          <a:p>
            <a:pPr marL="342900" indent="-342900">
              <a:buAutoNum type="arabicPeriod"/>
            </a:pPr>
            <a:r>
              <a:rPr lang="en-US" dirty="0"/>
              <a:t>Due to significantly more aging of the sample before spectral acquisition, activities were much less so no random coincidence peaks were observed.</a:t>
            </a:r>
          </a:p>
          <a:p>
            <a:pPr marL="342900" indent="-342900">
              <a:buAutoNum type="arabicPeriod"/>
            </a:pPr>
            <a:r>
              <a:rPr lang="en-US" dirty="0"/>
              <a:t>Overall reduced  </a:t>
            </a:r>
            <a:r>
              <a:rPr lang="el-GR" dirty="0">
                <a:latin typeface="Times New Roman"/>
                <a:cs typeface="Times New Roman"/>
              </a:rPr>
              <a:t>Χ</a:t>
            </a:r>
            <a:r>
              <a:rPr lang="en-US" baseline="30000" dirty="0">
                <a:latin typeface="Times New Roman"/>
                <a:cs typeface="Times New Roman"/>
              </a:rPr>
              <a:t>2</a:t>
            </a:r>
            <a:r>
              <a:rPr lang="en-US" dirty="0">
                <a:latin typeface="Times New Roman"/>
                <a:cs typeface="Times New Roman"/>
              </a:rPr>
              <a:t> </a:t>
            </a:r>
            <a:r>
              <a:rPr lang="en-US" dirty="0"/>
              <a:t>for the fit is 0.889. In gray are shown residuals and lines for residuals of +/- 6. The very low value of reduced  </a:t>
            </a:r>
            <a:r>
              <a:rPr lang="el-GR" dirty="0">
                <a:latin typeface="Times New Roman"/>
                <a:cs typeface="Times New Roman"/>
              </a:rPr>
              <a:t>Χ</a:t>
            </a:r>
            <a:r>
              <a:rPr lang="en-US" baseline="30000" dirty="0">
                <a:latin typeface="Times New Roman"/>
                <a:cs typeface="Times New Roman"/>
              </a:rPr>
              <a:t>2 </a:t>
            </a:r>
            <a:r>
              <a:rPr lang="en-US" dirty="0"/>
              <a:t>is attributed to the lack of random coincidence peaks and the many channels having much less than Poisson statistics.</a:t>
            </a:r>
          </a:p>
          <a:p>
            <a:endParaRPr lang="en-US" dirty="0"/>
          </a:p>
        </p:txBody>
      </p:sp>
      <p:pic>
        <p:nvPicPr>
          <p:cNvPr id="34818" name="Picture 2"/>
          <p:cNvPicPr>
            <a:picLocks noChangeAspect="1" noChangeArrowheads="1"/>
          </p:cNvPicPr>
          <p:nvPr/>
        </p:nvPicPr>
        <p:blipFill>
          <a:blip r:embed="rId2" cstate="print"/>
          <a:srcRect/>
          <a:stretch>
            <a:fillRect/>
          </a:stretch>
        </p:blipFill>
        <p:spPr bwMode="auto">
          <a:xfrm>
            <a:off x="533400" y="1295399"/>
            <a:ext cx="8153400" cy="3048001"/>
          </a:xfrm>
          <a:prstGeom prst="rect">
            <a:avLst/>
          </a:prstGeom>
          <a:noFill/>
          <a:ln w="9525">
            <a:noFill/>
            <a:miter lim="800000"/>
            <a:headEnd/>
            <a:tailEnd/>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p:spPr>
        <p:txBody>
          <a:bodyPr>
            <a:normAutofit/>
          </a:bodyPr>
          <a:lstStyle/>
          <a:p>
            <a:r>
              <a:rPr lang="en-US" dirty="0"/>
              <a:t>Example 2:Fitted region 770 – 875 keV</a:t>
            </a:r>
          </a:p>
        </p:txBody>
      </p:sp>
      <p:sp>
        <p:nvSpPr>
          <p:cNvPr id="5" name="TextBox 4"/>
          <p:cNvSpPr txBox="1"/>
          <p:nvPr/>
        </p:nvSpPr>
        <p:spPr>
          <a:xfrm>
            <a:off x="609600" y="4114800"/>
            <a:ext cx="3733800" cy="2585323"/>
          </a:xfrm>
          <a:prstGeom prst="rect">
            <a:avLst/>
          </a:prstGeom>
          <a:noFill/>
        </p:spPr>
        <p:txBody>
          <a:bodyPr wrap="square" rtlCol="0">
            <a:spAutoFit/>
          </a:bodyPr>
          <a:lstStyle/>
          <a:p>
            <a:r>
              <a:rPr lang="en-US" b="1" dirty="0"/>
              <a:t>Energy	Nuclide	     Area	Color</a:t>
            </a:r>
          </a:p>
          <a:p>
            <a:r>
              <a:rPr lang="en-US" dirty="0"/>
              <a:t>778.22	</a:t>
            </a:r>
            <a:r>
              <a:rPr lang="en-US" baseline="30000" dirty="0"/>
              <a:t> 96</a:t>
            </a:r>
            <a:r>
              <a:rPr lang="en-US" dirty="0"/>
              <a:t>Tc	       21.4 	Orange</a:t>
            </a:r>
          </a:p>
          <a:p>
            <a:r>
              <a:rPr lang="en-US" dirty="0"/>
              <a:t>792.07	</a:t>
            </a:r>
            <a:r>
              <a:rPr lang="en-US" baseline="30000" dirty="0"/>
              <a:t>184</a:t>
            </a:r>
            <a:r>
              <a:rPr lang="en-US" dirty="0"/>
              <a:t>Re	     216.2	Pink</a:t>
            </a:r>
          </a:p>
          <a:p>
            <a:r>
              <a:rPr lang="en-US" dirty="0"/>
              <a:t>810.76	</a:t>
            </a:r>
            <a:r>
              <a:rPr lang="en-US" baseline="30000" dirty="0"/>
              <a:t>58</a:t>
            </a:r>
            <a:r>
              <a:rPr lang="en-US" dirty="0"/>
              <a:t>Co 	   7249.9	Blue</a:t>
            </a:r>
          </a:p>
          <a:p>
            <a:r>
              <a:rPr lang="en-US" dirty="0"/>
              <a:t>812.54	</a:t>
            </a:r>
            <a:r>
              <a:rPr lang="en-US" baseline="30000" dirty="0"/>
              <a:t> 96</a:t>
            </a:r>
            <a:r>
              <a:rPr lang="en-US" dirty="0"/>
              <a:t>Tc	       16.9 	Orange</a:t>
            </a:r>
          </a:p>
          <a:p>
            <a:r>
              <a:rPr lang="en-US" dirty="0"/>
              <a:t>846.77	</a:t>
            </a:r>
            <a:r>
              <a:rPr lang="en-US" baseline="30000" dirty="0"/>
              <a:t>56</a:t>
            </a:r>
            <a:r>
              <a:rPr lang="en-US" dirty="0"/>
              <a:t>Co	   2482.4	Yellow</a:t>
            </a:r>
          </a:p>
          <a:p>
            <a:r>
              <a:rPr lang="en-US" dirty="0"/>
              <a:t>835.15	</a:t>
            </a:r>
            <a:r>
              <a:rPr lang="en-US" baseline="30000" dirty="0"/>
              <a:t>95m</a:t>
            </a:r>
            <a:r>
              <a:rPr lang="en-US" dirty="0"/>
              <a:t>Tc	     778.5	Green</a:t>
            </a:r>
          </a:p>
          <a:p>
            <a:r>
              <a:rPr lang="en-US" dirty="0"/>
              <a:t>849.86	</a:t>
            </a:r>
            <a:r>
              <a:rPr lang="en-US" baseline="30000" dirty="0"/>
              <a:t>96</a:t>
            </a:r>
            <a:r>
              <a:rPr lang="en-US" dirty="0"/>
              <a:t>Tc	   2581.5	Orange</a:t>
            </a:r>
          </a:p>
          <a:p>
            <a:r>
              <a:rPr lang="en-US" dirty="0"/>
              <a:t>Continuum fit &amp; Overall fit	White</a:t>
            </a:r>
          </a:p>
        </p:txBody>
      </p:sp>
      <p:sp>
        <p:nvSpPr>
          <p:cNvPr id="10" name="TextBox 9"/>
          <p:cNvSpPr txBox="1"/>
          <p:nvPr/>
        </p:nvSpPr>
        <p:spPr>
          <a:xfrm>
            <a:off x="4343400" y="4038600"/>
            <a:ext cx="4495800" cy="2262158"/>
          </a:xfrm>
          <a:prstGeom prst="rect">
            <a:avLst/>
          </a:prstGeom>
          <a:noFill/>
        </p:spPr>
        <p:txBody>
          <a:bodyPr wrap="square" rtlCol="0">
            <a:spAutoFit/>
          </a:bodyPr>
          <a:lstStyle/>
          <a:p>
            <a:r>
              <a:rPr lang="en-US" b="1" dirty="0"/>
              <a:t>Notes:</a:t>
            </a:r>
            <a:r>
              <a:rPr lang="en-US" dirty="0"/>
              <a:t> </a:t>
            </a:r>
            <a:endParaRPr lang="en-US" sz="1500" dirty="0"/>
          </a:p>
          <a:p>
            <a:pPr marL="342900" indent="-342900">
              <a:buAutoNum type="arabicPeriod"/>
            </a:pPr>
            <a:r>
              <a:rPr lang="en-US" sz="1500" dirty="0"/>
              <a:t>The peak of </a:t>
            </a:r>
            <a:r>
              <a:rPr lang="en-US" sz="1500" baseline="30000" dirty="0"/>
              <a:t>96</a:t>
            </a:r>
            <a:r>
              <a:rPr lang="en-US" sz="1500" dirty="0"/>
              <a:t>Tc at the vertical green marker, like all the other peaks, was not fit as an individual peak, but rather as an entire nuclide shape, and is there because self-consistency across the entire fitted spectrum requires it, thus reducing residual </a:t>
            </a:r>
            <a:r>
              <a:rPr lang="el-GR" sz="1500" dirty="0">
                <a:latin typeface="Times New Roman"/>
                <a:cs typeface="Times New Roman"/>
              </a:rPr>
              <a:t>Χ</a:t>
            </a:r>
            <a:r>
              <a:rPr lang="en-US" sz="1500" baseline="30000" dirty="0">
                <a:latin typeface="Times New Roman"/>
                <a:cs typeface="Times New Roman"/>
              </a:rPr>
              <a:t>2</a:t>
            </a:r>
            <a:r>
              <a:rPr lang="en-US" sz="1500" dirty="0"/>
              <a:t> available for reporting the activity of </a:t>
            </a:r>
            <a:r>
              <a:rPr lang="en-US" sz="1500" baseline="30000" dirty="0"/>
              <a:t>58</a:t>
            </a:r>
            <a:r>
              <a:rPr lang="en-US" sz="1500" dirty="0"/>
              <a:t>Co (in blue). </a:t>
            </a:r>
          </a:p>
          <a:p>
            <a:pPr marL="342900" indent="-342900">
              <a:buAutoNum type="arabicPeriod"/>
            </a:pPr>
            <a:r>
              <a:rPr lang="en-US" sz="1500" dirty="0"/>
              <a:t>SPS#2 did not report the W x-rays as </a:t>
            </a:r>
            <a:r>
              <a:rPr lang="en-US" sz="1500" baseline="30000" dirty="0"/>
              <a:t>241</a:t>
            </a:r>
            <a:r>
              <a:rPr lang="en-US" sz="1500" dirty="0"/>
              <a:t>Am.</a:t>
            </a:r>
          </a:p>
          <a:p>
            <a:endParaRPr lang="en-US" dirty="0"/>
          </a:p>
        </p:txBody>
      </p:sp>
      <p:pic>
        <p:nvPicPr>
          <p:cNvPr id="35844" name="Picture 4"/>
          <p:cNvPicPr>
            <a:picLocks noChangeAspect="1" noChangeArrowheads="1"/>
          </p:cNvPicPr>
          <p:nvPr/>
        </p:nvPicPr>
        <p:blipFill>
          <a:blip r:embed="rId2" cstate="print"/>
          <a:srcRect/>
          <a:stretch>
            <a:fillRect/>
          </a:stretch>
        </p:blipFill>
        <p:spPr bwMode="auto">
          <a:xfrm>
            <a:off x="533399" y="1295400"/>
            <a:ext cx="8259519" cy="2667000"/>
          </a:xfrm>
          <a:prstGeom prst="rect">
            <a:avLst/>
          </a:prstGeom>
          <a:noFill/>
          <a:ln w="9525">
            <a:noFill/>
            <a:miter lim="800000"/>
            <a:headEnd/>
            <a:tailEnd/>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Resolution of peaks of </a:t>
            </a:r>
            <a:r>
              <a:rPr lang="en-US" baseline="30000" dirty="0"/>
              <a:t>54</a:t>
            </a:r>
            <a:r>
              <a:rPr lang="en-US" dirty="0"/>
              <a:t>Mn and </a:t>
            </a:r>
            <a:r>
              <a:rPr lang="en-US" baseline="30000" dirty="0"/>
              <a:t>95m</a:t>
            </a:r>
            <a:r>
              <a:rPr lang="en-US" dirty="0"/>
              <a:t>Tc</a:t>
            </a:r>
          </a:p>
        </p:txBody>
      </p:sp>
      <p:sp>
        <p:nvSpPr>
          <p:cNvPr id="5" name="TextBox 4"/>
          <p:cNvSpPr txBox="1"/>
          <p:nvPr/>
        </p:nvSpPr>
        <p:spPr>
          <a:xfrm>
            <a:off x="533400" y="4038600"/>
            <a:ext cx="3733800" cy="2031325"/>
          </a:xfrm>
          <a:prstGeom prst="rect">
            <a:avLst/>
          </a:prstGeom>
          <a:noFill/>
        </p:spPr>
        <p:txBody>
          <a:bodyPr wrap="square" rtlCol="0">
            <a:spAutoFit/>
          </a:bodyPr>
          <a:lstStyle/>
          <a:p>
            <a:r>
              <a:rPr lang="en-US" b="1" dirty="0"/>
              <a:t>Energy	Nuclide	     Area	Color</a:t>
            </a:r>
          </a:p>
          <a:p>
            <a:r>
              <a:rPr lang="en-US" dirty="0"/>
              <a:t>834.85	</a:t>
            </a:r>
            <a:r>
              <a:rPr lang="en-US" baseline="30000" dirty="0"/>
              <a:t>54</a:t>
            </a:r>
            <a:r>
              <a:rPr lang="en-US" dirty="0"/>
              <a:t>Mn	        0.0	Red</a:t>
            </a:r>
          </a:p>
          <a:p>
            <a:r>
              <a:rPr lang="en-US" dirty="0"/>
              <a:t>835.15	</a:t>
            </a:r>
            <a:r>
              <a:rPr lang="en-US" baseline="30000" dirty="0"/>
              <a:t>95m</a:t>
            </a:r>
            <a:r>
              <a:rPr lang="en-US" dirty="0"/>
              <a:t>Tc	      96.5	Green</a:t>
            </a:r>
          </a:p>
          <a:p>
            <a:r>
              <a:rPr lang="en-US" dirty="0"/>
              <a:t>852.78	</a:t>
            </a:r>
            <a:r>
              <a:rPr lang="en-US" baseline="30000" dirty="0"/>
              <a:t>56</a:t>
            </a:r>
            <a:r>
              <a:rPr lang="en-US" dirty="0"/>
              <a:t>Co	        9.7	Yellow</a:t>
            </a:r>
          </a:p>
          <a:p>
            <a:r>
              <a:rPr lang="en-US" dirty="0"/>
              <a:t>846.77	</a:t>
            </a:r>
            <a:r>
              <a:rPr lang="en-US" baseline="30000" dirty="0"/>
              <a:t>56</a:t>
            </a:r>
            <a:r>
              <a:rPr lang="en-US" dirty="0"/>
              <a:t>Co	 19424.9	Yellow</a:t>
            </a:r>
          </a:p>
          <a:p>
            <a:r>
              <a:rPr lang="en-US" dirty="0"/>
              <a:t>849.86	</a:t>
            </a:r>
            <a:r>
              <a:rPr lang="en-US" baseline="30000" dirty="0"/>
              <a:t>96</a:t>
            </a:r>
            <a:r>
              <a:rPr lang="en-US" dirty="0"/>
              <a:t>Tc	   2581.5	Orange</a:t>
            </a:r>
          </a:p>
          <a:p>
            <a:r>
              <a:rPr lang="en-US" dirty="0"/>
              <a:t>Continuum fit &amp; Overall fit	White</a:t>
            </a:r>
          </a:p>
        </p:txBody>
      </p:sp>
      <p:sp>
        <p:nvSpPr>
          <p:cNvPr id="10" name="TextBox 9"/>
          <p:cNvSpPr txBox="1"/>
          <p:nvPr/>
        </p:nvSpPr>
        <p:spPr>
          <a:xfrm>
            <a:off x="4114800" y="4038600"/>
            <a:ext cx="4495800" cy="2954655"/>
          </a:xfrm>
          <a:prstGeom prst="rect">
            <a:avLst/>
          </a:prstGeom>
          <a:noFill/>
        </p:spPr>
        <p:txBody>
          <a:bodyPr wrap="square" rtlCol="0">
            <a:spAutoFit/>
          </a:bodyPr>
          <a:lstStyle/>
          <a:p>
            <a:r>
              <a:rPr lang="en-US" b="1" dirty="0"/>
              <a:t>Notes:</a:t>
            </a:r>
            <a:r>
              <a:rPr lang="en-US" dirty="0"/>
              <a:t> </a:t>
            </a:r>
            <a:endParaRPr lang="en-US" sz="1500" dirty="0"/>
          </a:p>
          <a:p>
            <a:pPr marL="342900" indent="-342900">
              <a:buAutoNum type="arabicPeriod"/>
            </a:pPr>
            <a:r>
              <a:rPr lang="en-US" sz="1500" dirty="0"/>
              <a:t>The peak of </a:t>
            </a:r>
            <a:r>
              <a:rPr lang="en-US" sz="1500" baseline="30000" dirty="0"/>
              <a:t>95m</a:t>
            </a:r>
            <a:r>
              <a:rPr lang="en-US" sz="1500" dirty="0"/>
              <a:t>Tc at the vertical green marker, like all the other peaks, was not fit as an individual peak, but rather as an entire nuclide shape, and is there because self-consistency across the entire fitted spectrum requires it, </a:t>
            </a:r>
            <a:r>
              <a:rPr lang="en-US" sz="1500" b="1" i="1" dirty="0"/>
              <a:t>in this case eliminating residual </a:t>
            </a:r>
            <a:r>
              <a:rPr lang="el-GR" sz="1500" b="1" i="1" dirty="0">
                <a:latin typeface="Times New Roman"/>
                <a:cs typeface="Times New Roman"/>
              </a:rPr>
              <a:t>Χ</a:t>
            </a:r>
            <a:r>
              <a:rPr lang="en-US" sz="1500" b="1" i="1" baseline="30000" dirty="0">
                <a:latin typeface="Times New Roman"/>
                <a:cs typeface="Times New Roman"/>
              </a:rPr>
              <a:t>2</a:t>
            </a:r>
            <a:r>
              <a:rPr lang="en-US" sz="1500" b="1" i="1" dirty="0"/>
              <a:t> available for fitting for any </a:t>
            </a:r>
            <a:r>
              <a:rPr lang="en-US" sz="1500" b="1" i="1" baseline="30000" dirty="0"/>
              <a:t>54</a:t>
            </a:r>
            <a:r>
              <a:rPr lang="en-US" sz="1500" b="1" i="1" dirty="0"/>
              <a:t>Mn! </a:t>
            </a:r>
          </a:p>
          <a:p>
            <a:pPr marL="342900" indent="-342900">
              <a:buAutoNum type="arabicPeriod"/>
            </a:pPr>
            <a:r>
              <a:rPr lang="en-US" sz="1500" dirty="0"/>
              <a:t>The SPS software incorrectly reported the green peak as coming entirely  from </a:t>
            </a:r>
            <a:r>
              <a:rPr lang="en-US" sz="1500" baseline="30000" dirty="0"/>
              <a:t>95m</a:t>
            </a:r>
            <a:r>
              <a:rPr lang="en-US" sz="1500" dirty="0"/>
              <a:t>Tc. The peak shape in red shows what </a:t>
            </a:r>
            <a:r>
              <a:rPr lang="en-US" sz="1500" baseline="30000" dirty="0"/>
              <a:t>54</a:t>
            </a:r>
            <a:r>
              <a:rPr lang="en-US" sz="1500" dirty="0"/>
              <a:t>Mn would have looked like.</a:t>
            </a:r>
          </a:p>
          <a:p>
            <a:endParaRPr lang="en-US" dirty="0"/>
          </a:p>
        </p:txBody>
      </p:sp>
      <p:pic>
        <p:nvPicPr>
          <p:cNvPr id="36866" name="Picture 2"/>
          <p:cNvPicPr>
            <a:picLocks noChangeAspect="1" noChangeArrowheads="1"/>
          </p:cNvPicPr>
          <p:nvPr/>
        </p:nvPicPr>
        <p:blipFill>
          <a:blip r:embed="rId2" cstate="print"/>
          <a:srcRect/>
          <a:stretch>
            <a:fillRect/>
          </a:stretch>
        </p:blipFill>
        <p:spPr bwMode="auto">
          <a:xfrm>
            <a:off x="533399" y="1295400"/>
            <a:ext cx="8259519" cy="2667000"/>
          </a:xfrm>
          <a:prstGeom prst="rect">
            <a:avLst/>
          </a:prstGeom>
          <a:noFill/>
          <a:ln w="9525">
            <a:noFill/>
            <a:miter lim="800000"/>
            <a:headEnd/>
            <a:tailEnd/>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200" dirty="0"/>
              <a:t>Comparison (in </a:t>
            </a:r>
            <a:r>
              <a:rPr lang="en-US" sz="2200" dirty="0" err="1"/>
              <a:t>pCi</a:t>
            </a:r>
            <a:r>
              <a:rPr lang="en-US" sz="2200" dirty="0"/>
              <a:t>/</a:t>
            </a:r>
            <a:r>
              <a:rPr lang="en-US" sz="2200" dirty="0" err="1"/>
              <a:t>mCi</a:t>
            </a:r>
            <a:r>
              <a:rPr lang="en-US" sz="2200" dirty="0"/>
              <a:t> of </a:t>
            </a:r>
            <a:r>
              <a:rPr lang="en-US" sz="2200" baseline="30000" dirty="0"/>
              <a:t>18</a:t>
            </a:r>
            <a:r>
              <a:rPr lang="en-US" sz="2200" dirty="0"/>
              <a:t>F) as analyzed by VRF and by standard peak-search software (“SPS #2”) of Example 2</a:t>
            </a:r>
          </a:p>
        </p:txBody>
      </p:sp>
      <p:graphicFrame>
        <p:nvGraphicFramePr>
          <p:cNvPr id="4" name="Table 3"/>
          <p:cNvGraphicFramePr>
            <a:graphicFrameLocks noGrp="1"/>
          </p:cNvGraphicFramePr>
          <p:nvPr/>
        </p:nvGraphicFramePr>
        <p:xfrm>
          <a:off x="2362200" y="1219200"/>
          <a:ext cx="4800600" cy="3429000"/>
        </p:xfrm>
        <a:graphic>
          <a:graphicData uri="http://schemas.openxmlformats.org/drawingml/2006/table">
            <a:tbl>
              <a:tblPr/>
              <a:tblGrid>
                <a:gridCol w="990600">
                  <a:extLst>
                    <a:ext uri="{9D8B030D-6E8A-4147-A177-3AD203B41FA5}">
                      <a16:colId xmlns:a16="http://schemas.microsoft.com/office/drawing/2014/main" val="20000"/>
                    </a:ext>
                  </a:extLst>
                </a:gridCol>
                <a:gridCol w="914400">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3"/>
                    </a:ext>
                  </a:extLst>
                </a:gridCol>
                <a:gridCol w="914400">
                  <a:extLst>
                    <a:ext uri="{9D8B030D-6E8A-4147-A177-3AD203B41FA5}">
                      <a16:colId xmlns:a16="http://schemas.microsoft.com/office/drawing/2014/main" val="20004"/>
                    </a:ext>
                  </a:extLst>
                </a:gridCol>
              </a:tblGrid>
              <a:tr h="232317">
                <a:tc>
                  <a:txBody>
                    <a:bodyPr/>
                    <a:lstStyle/>
                    <a:p>
                      <a:pPr marL="0" marR="0" algn="ctr">
                        <a:spcBef>
                          <a:spcPts val="0"/>
                        </a:spcBef>
                        <a:spcAft>
                          <a:spcPts val="0"/>
                        </a:spcAft>
                      </a:pPr>
                      <a:r>
                        <a:rPr lang="en-US" sz="1100" b="1" dirty="0">
                          <a:solidFill>
                            <a:srgbClr val="000000"/>
                          </a:solidFill>
                          <a:latin typeface="Calibri"/>
                          <a:ea typeface="Times New Roman"/>
                          <a:cs typeface="Times New Roman"/>
                        </a:rPr>
                        <a:t>Emitter</a:t>
                      </a:r>
                      <a:endParaRPr lang="en-US" sz="1200" dirty="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b="1">
                          <a:solidFill>
                            <a:srgbClr val="000000"/>
                          </a:solidFill>
                          <a:latin typeface="Calibri"/>
                          <a:ea typeface="Times New Roman"/>
                          <a:cs typeface="Times New Roman"/>
                        </a:rPr>
                        <a:t>VRF</a:t>
                      </a:r>
                      <a:endParaRPr lang="en-US" sz="120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b="1" dirty="0" err="1">
                          <a:solidFill>
                            <a:srgbClr val="000000"/>
                          </a:solidFill>
                          <a:latin typeface="Calibri"/>
                          <a:ea typeface="Times New Roman"/>
                          <a:cs typeface="Times New Roman"/>
                        </a:rPr>
                        <a:t>Uncert</a:t>
                      </a:r>
                      <a:r>
                        <a:rPr lang="en-US" sz="1100" b="1" dirty="0">
                          <a:solidFill>
                            <a:srgbClr val="000000"/>
                          </a:solidFill>
                          <a:latin typeface="Calibri"/>
                          <a:ea typeface="Times New Roman"/>
                          <a:cs typeface="Times New Roman"/>
                        </a:rPr>
                        <a:t>.</a:t>
                      </a:r>
                      <a:endParaRPr lang="en-US" sz="1200" dirty="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b="1">
                          <a:solidFill>
                            <a:srgbClr val="000000"/>
                          </a:solidFill>
                          <a:latin typeface="Calibri"/>
                          <a:ea typeface="Times New Roman"/>
                          <a:cs typeface="Times New Roman"/>
                        </a:rPr>
                        <a:t>SPS</a:t>
                      </a:r>
                      <a:endParaRPr lang="en-US" sz="120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b="1" dirty="0" err="1">
                          <a:solidFill>
                            <a:srgbClr val="000000"/>
                          </a:solidFill>
                          <a:latin typeface="Calibri"/>
                          <a:ea typeface="Times New Roman"/>
                          <a:cs typeface="Times New Roman"/>
                        </a:rPr>
                        <a:t>Uncert</a:t>
                      </a:r>
                      <a:r>
                        <a:rPr lang="en-US" sz="1100" b="1" dirty="0">
                          <a:solidFill>
                            <a:srgbClr val="000000"/>
                          </a:solidFill>
                          <a:latin typeface="Calibri"/>
                          <a:ea typeface="Times New Roman"/>
                          <a:cs typeface="Times New Roman"/>
                        </a:rPr>
                        <a:t>.%</a:t>
                      </a:r>
                      <a:endParaRPr lang="en-US" sz="1200" dirty="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408879">
                <a:tc>
                  <a:txBody>
                    <a:bodyPr/>
                    <a:lstStyle/>
                    <a:p>
                      <a:pPr marL="0" marR="0" algn="ctr">
                        <a:spcBef>
                          <a:spcPts val="0"/>
                        </a:spcBef>
                        <a:spcAft>
                          <a:spcPts val="0"/>
                        </a:spcAft>
                      </a:pPr>
                      <a:r>
                        <a:rPr lang="en-US" sz="1100" baseline="30000" dirty="0">
                          <a:solidFill>
                            <a:srgbClr val="000000"/>
                          </a:solidFill>
                          <a:latin typeface="Calibri"/>
                          <a:ea typeface="Times New Roman"/>
                          <a:cs typeface="Times New Roman"/>
                        </a:rPr>
                        <a:t>55</a:t>
                      </a:r>
                      <a:r>
                        <a:rPr lang="en-US" sz="1100" dirty="0">
                          <a:solidFill>
                            <a:srgbClr val="000000"/>
                          </a:solidFill>
                          <a:latin typeface="Calibri"/>
                          <a:ea typeface="Times New Roman"/>
                          <a:cs typeface="Times New Roman"/>
                        </a:rPr>
                        <a:t>Co</a:t>
                      </a:r>
                      <a:endParaRPr lang="en-US" sz="1200" dirty="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err="1">
                          <a:solidFill>
                            <a:srgbClr val="000000"/>
                          </a:solidFill>
                          <a:latin typeface="Calibri"/>
                          <a:ea typeface="Times New Roman"/>
                          <a:cs typeface="Times New Roman"/>
                        </a:rPr>
                        <a:t>HalfLifeLimit</a:t>
                      </a:r>
                      <a:endParaRPr lang="en-US" sz="1200" dirty="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err="1">
                          <a:solidFill>
                            <a:srgbClr val="000000"/>
                          </a:solidFill>
                          <a:latin typeface="Calibri"/>
                          <a:ea typeface="Times New Roman"/>
                          <a:cs typeface="Times New Roman"/>
                        </a:rPr>
                        <a:t>HalLifeLimit</a:t>
                      </a:r>
                      <a:endParaRPr lang="en-US" sz="1200" dirty="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a:solidFill>
                            <a:srgbClr val="000000"/>
                          </a:solidFill>
                          <a:latin typeface="Calibri"/>
                          <a:ea typeface="Times New Roman"/>
                          <a:cs typeface="Times New Roman"/>
                        </a:rPr>
                        <a:t>&lt; 0.04898</a:t>
                      </a:r>
                      <a:endParaRPr lang="en-US" sz="1100" dirty="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err="1">
                          <a:solidFill>
                            <a:srgbClr val="000000"/>
                          </a:solidFill>
                          <a:latin typeface="Calibri"/>
                          <a:ea typeface="Times New Roman"/>
                          <a:cs typeface="Times New Roman"/>
                        </a:rPr>
                        <a:t>HalLifeLimit</a:t>
                      </a:r>
                      <a:endParaRPr lang="en-US" sz="1100" dirty="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32317">
                <a:tc>
                  <a:txBody>
                    <a:bodyPr/>
                    <a:lstStyle/>
                    <a:p>
                      <a:pPr marL="0" marR="0" algn="ctr">
                        <a:spcBef>
                          <a:spcPts val="0"/>
                        </a:spcBef>
                        <a:spcAft>
                          <a:spcPts val="0"/>
                        </a:spcAft>
                      </a:pPr>
                      <a:r>
                        <a:rPr lang="en-US" sz="1100" baseline="30000">
                          <a:solidFill>
                            <a:srgbClr val="000000"/>
                          </a:solidFill>
                          <a:latin typeface="Calibri"/>
                          <a:ea typeface="Times New Roman"/>
                          <a:cs typeface="Times New Roman"/>
                        </a:rPr>
                        <a:t>56</a:t>
                      </a:r>
                      <a:r>
                        <a:rPr lang="en-US" sz="1100">
                          <a:solidFill>
                            <a:srgbClr val="000000"/>
                          </a:solidFill>
                          <a:latin typeface="Calibri"/>
                          <a:ea typeface="Times New Roman"/>
                          <a:cs typeface="Times New Roman"/>
                        </a:rPr>
                        <a:t>Co</a:t>
                      </a:r>
                      <a:endParaRPr lang="en-US" sz="120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Calibri"/>
                          <a:ea typeface="Times New Roman"/>
                          <a:cs typeface="Times New Roman"/>
                        </a:rPr>
                        <a:t>17.32</a:t>
                      </a:r>
                      <a:endParaRPr lang="en-US" sz="1200" dirty="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Calibri"/>
                          <a:ea typeface="Times New Roman"/>
                          <a:cs typeface="Times New Roman"/>
                        </a:rPr>
                        <a:t>0.2629</a:t>
                      </a:r>
                      <a:endParaRPr lang="en-US" sz="1200" dirty="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Calibri"/>
                          <a:ea typeface="Times New Roman"/>
                          <a:cs typeface="Times New Roman"/>
                        </a:rPr>
                        <a:t>22.878</a:t>
                      </a:r>
                      <a:endParaRPr lang="en-US" sz="1200" dirty="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Calibri"/>
                          <a:ea typeface="Times New Roman"/>
                          <a:cs typeface="Times New Roman"/>
                        </a:rPr>
                        <a:t>2.2864%</a:t>
                      </a:r>
                      <a:endParaRPr lang="en-US" sz="1200" dirty="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32317">
                <a:tc>
                  <a:txBody>
                    <a:bodyPr/>
                    <a:lstStyle/>
                    <a:p>
                      <a:pPr marL="0" marR="0" algn="ctr">
                        <a:spcBef>
                          <a:spcPts val="0"/>
                        </a:spcBef>
                        <a:spcAft>
                          <a:spcPts val="0"/>
                        </a:spcAft>
                      </a:pPr>
                      <a:r>
                        <a:rPr lang="en-US" sz="1100" baseline="30000">
                          <a:solidFill>
                            <a:srgbClr val="000000"/>
                          </a:solidFill>
                          <a:latin typeface="Calibri"/>
                          <a:ea typeface="Times New Roman"/>
                          <a:cs typeface="Times New Roman"/>
                        </a:rPr>
                        <a:t>57</a:t>
                      </a:r>
                      <a:r>
                        <a:rPr lang="en-US" sz="1100">
                          <a:solidFill>
                            <a:srgbClr val="000000"/>
                          </a:solidFill>
                          <a:latin typeface="Calibri"/>
                          <a:ea typeface="Times New Roman"/>
                          <a:cs typeface="Times New Roman"/>
                        </a:rPr>
                        <a:t>Co</a:t>
                      </a:r>
                      <a:endParaRPr lang="en-US" sz="120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Calibri"/>
                          <a:ea typeface="Times New Roman"/>
                          <a:cs typeface="Times New Roman"/>
                        </a:rPr>
                        <a:t>4.7022</a:t>
                      </a:r>
                      <a:endParaRPr lang="en-US" sz="1200" dirty="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Calibri"/>
                          <a:ea typeface="Times New Roman"/>
                          <a:cs typeface="Times New Roman"/>
                        </a:rPr>
                        <a:t>0.0951</a:t>
                      </a:r>
                      <a:endParaRPr lang="en-US" sz="1200" dirty="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Calibri"/>
                          <a:ea typeface="Times New Roman"/>
                          <a:cs typeface="Times New Roman"/>
                        </a:rPr>
                        <a:t>3.8404</a:t>
                      </a:r>
                      <a:endParaRPr lang="en-US" sz="1200" dirty="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Calibri"/>
                          <a:ea typeface="Times New Roman"/>
                          <a:cs typeface="Times New Roman"/>
                        </a:rPr>
                        <a:t>2.8317%</a:t>
                      </a:r>
                      <a:endParaRPr lang="en-US" sz="1200" dirty="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32317">
                <a:tc>
                  <a:txBody>
                    <a:bodyPr/>
                    <a:lstStyle/>
                    <a:p>
                      <a:pPr marL="0" marR="0" algn="ctr">
                        <a:spcBef>
                          <a:spcPts val="0"/>
                        </a:spcBef>
                        <a:spcAft>
                          <a:spcPts val="0"/>
                        </a:spcAft>
                      </a:pPr>
                      <a:r>
                        <a:rPr lang="en-US" sz="1100" baseline="30000">
                          <a:solidFill>
                            <a:srgbClr val="000000"/>
                          </a:solidFill>
                          <a:latin typeface="Calibri"/>
                          <a:ea typeface="Times New Roman"/>
                          <a:cs typeface="Times New Roman"/>
                        </a:rPr>
                        <a:t>58</a:t>
                      </a:r>
                      <a:r>
                        <a:rPr lang="en-US" sz="1100">
                          <a:solidFill>
                            <a:srgbClr val="000000"/>
                          </a:solidFill>
                          <a:latin typeface="Calibri"/>
                          <a:ea typeface="Times New Roman"/>
                          <a:cs typeface="Times New Roman"/>
                        </a:rPr>
                        <a:t>Co</a:t>
                      </a:r>
                      <a:endParaRPr lang="en-US" sz="120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Calibri"/>
                          <a:ea typeface="Times New Roman"/>
                          <a:cs typeface="Times New Roman"/>
                        </a:rPr>
                        <a:t>50.251</a:t>
                      </a:r>
                      <a:endParaRPr lang="en-US" sz="1200" dirty="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Calibri"/>
                          <a:ea typeface="Times New Roman"/>
                          <a:cs typeface="Times New Roman"/>
                        </a:rPr>
                        <a:t>0.5931</a:t>
                      </a:r>
                      <a:endParaRPr lang="en-US" sz="1200" dirty="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Calibri"/>
                          <a:ea typeface="Times New Roman"/>
                          <a:cs typeface="Times New Roman"/>
                        </a:rPr>
                        <a:t>41.382</a:t>
                      </a:r>
                      <a:endParaRPr lang="en-US" sz="1200" dirty="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Calibri"/>
                          <a:ea typeface="Times New Roman"/>
                          <a:cs typeface="Times New Roman"/>
                        </a:rPr>
                        <a:t>1.247%</a:t>
                      </a:r>
                      <a:endParaRPr lang="en-US" sz="1200" dirty="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32317">
                <a:tc>
                  <a:txBody>
                    <a:bodyPr/>
                    <a:lstStyle/>
                    <a:p>
                      <a:pPr marL="0" marR="0" algn="ctr">
                        <a:spcBef>
                          <a:spcPts val="0"/>
                        </a:spcBef>
                        <a:spcAft>
                          <a:spcPts val="0"/>
                        </a:spcAft>
                      </a:pPr>
                      <a:r>
                        <a:rPr lang="en-US" sz="1100" baseline="30000" dirty="0">
                          <a:solidFill>
                            <a:srgbClr val="000000"/>
                          </a:solidFill>
                          <a:latin typeface="Calibri"/>
                          <a:ea typeface="Times New Roman"/>
                          <a:cs typeface="Times New Roman"/>
                        </a:rPr>
                        <a:t>51</a:t>
                      </a:r>
                      <a:r>
                        <a:rPr lang="en-US" sz="1100" dirty="0">
                          <a:solidFill>
                            <a:srgbClr val="000000"/>
                          </a:solidFill>
                          <a:latin typeface="Calibri"/>
                          <a:ea typeface="Times New Roman"/>
                          <a:cs typeface="Times New Roman"/>
                        </a:rPr>
                        <a:t>Cr</a:t>
                      </a:r>
                      <a:endParaRPr lang="en-US" sz="1200" dirty="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Calibri"/>
                          <a:ea typeface="Times New Roman"/>
                          <a:cs typeface="Times New Roman"/>
                        </a:rPr>
                        <a:t>592.46</a:t>
                      </a:r>
                      <a:endParaRPr lang="en-US" sz="1200" dirty="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Calibri"/>
                          <a:ea typeface="Times New Roman"/>
                          <a:cs typeface="Times New Roman"/>
                        </a:rPr>
                        <a:t>5.5191</a:t>
                      </a:r>
                      <a:endParaRPr lang="en-US" sz="1200" dirty="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Calibri"/>
                          <a:ea typeface="Times New Roman"/>
                          <a:cs typeface="Times New Roman"/>
                        </a:rPr>
                        <a:t>517.35</a:t>
                      </a:r>
                      <a:endParaRPr lang="en-US" sz="1200" dirty="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Calibri"/>
                          <a:ea typeface="Times New Roman"/>
                          <a:cs typeface="Times New Roman"/>
                        </a:rPr>
                        <a:t>1.0124%</a:t>
                      </a:r>
                      <a:endParaRPr lang="en-US" sz="1200" dirty="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32317">
                <a:tc>
                  <a:txBody>
                    <a:bodyPr/>
                    <a:lstStyle/>
                    <a:p>
                      <a:pPr marL="0" marR="0" algn="ctr">
                        <a:spcBef>
                          <a:spcPts val="0"/>
                        </a:spcBef>
                        <a:spcAft>
                          <a:spcPts val="0"/>
                        </a:spcAft>
                      </a:pPr>
                      <a:r>
                        <a:rPr lang="en-US" sz="1100" baseline="30000" dirty="0">
                          <a:solidFill>
                            <a:srgbClr val="000000"/>
                          </a:solidFill>
                          <a:latin typeface="Calibri"/>
                          <a:ea typeface="Times New Roman"/>
                          <a:cs typeface="Times New Roman"/>
                        </a:rPr>
                        <a:t>52</a:t>
                      </a:r>
                      <a:r>
                        <a:rPr lang="en-US" sz="1100" dirty="0">
                          <a:solidFill>
                            <a:srgbClr val="000000"/>
                          </a:solidFill>
                          <a:latin typeface="Calibri"/>
                          <a:ea typeface="Times New Roman"/>
                          <a:cs typeface="Times New Roman"/>
                        </a:rPr>
                        <a:t>Mn</a:t>
                      </a:r>
                      <a:endParaRPr lang="en-US" sz="1200" dirty="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Calibri"/>
                          <a:ea typeface="Times New Roman"/>
                          <a:cs typeface="Times New Roman"/>
                        </a:rPr>
                        <a:t>0.00123</a:t>
                      </a:r>
                      <a:endParaRPr lang="en-US" sz="1200" dirty="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Calibri"/>
                          <a:ea typeface="Times New Roman"/>
                          <a:cs typeface="Times New Roman"/>
                        </a:rPr>
                        <a:t>1.5894</a:t>
                      </a:r>
                      <a:endParaRPr lang="en-US" sz="1200" dirty="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Calibri"/>
                          <a:ea typeface="Times New Roman"/>
                          <a:cs typeface="Times New Roman"/>
                        </a:rPr>
                        <a:t>&lt; 0.976</a:t>
                      </a:r>
                      <a:endParaRPr lang="en-US" sz="1200" dirty="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Calibri"/>
                          <a:ea typeface="Times New Roman"/>
                          <a:cs typeface="Times New Roman"/>
                        </a:rPr>
                        <a:t>---</a:t>
                      </a:r>
                      <a:endParaRPr lang="en-US" sz="1200" dirty="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32317">
                <a:tc>
                  <a:txBody>
                    <a:bodyPr/>
                    <a:lstStyle/>
                    <a:p>
                      <a:pPr marL="0" marR="0" algn="ctr">
                        <a:spcBef>
                          <a:spcPts val="0"/>
                        </a:spcBef>
                        <a:spcAft>
                          <a:spcPts val="0"/>
                        </a:spcAft>
                      </a:pPr>
                      <a:r>
                        <a:rPr lang="en-US" sz="1100" baseline="30000" dirty="0">
                          <a:solidFill>
                            <a:srgbClr val="000000"/>
                          </a:solidFill>
                          <a:latin typeface="Calibri"/>
                          <a:ea typeface="Times New Roman"/>
                          <a:cs typeface="Times New Roman"/>
                        </a:rPr>
                        <a:t>54</a:t>
                      </a:r>
                      <a:r>
                        <a:rPr lang="en-US" sz="1100" dirty="0">
                          <a:solidFill>
                            <a:srgbClr val="000000"/>
                          </a:solidFill>
                          <a:latin typeface="Calibri"/>
                          <a:ea typeface="Times New Roman"/>
                          <a:cs typeface="Times New Roman"/>
                        </a:rPr>
                        <a:t>Mn</a:t>
                      </a:r>
                      <a:endParaRPr lang="en-US" sz="1200" dirty="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baseline="0" dirty="0">
                          <a:solidFill>
                            <a:schemeClr val="tx1"/>
                          </a:solidFill>
                          <a:latin typeface="Calibri"/>
                          <a:ea typeface="Times New Roman"/>
                          <a:cs typeface="Times New Roman"/>
                        </a:rPr>
                        <a:t>5.049e-6</a:t>
                      </a:r>
                      <a:endParaRPr lang="en-US" sz="1200" baseline="0" dirty="0">
                        <a:solidFill>
                          <a:schemeClr val="tx1"/>
                        </a:solidFill>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100" dirty="0">
                          <a:solidFill>
                            <a:srgbClr val="000000"/>
                          </a:solidFill>
                          <a:latin typeface="Calibri"/>
                          <a:ea typeface="Times New Roman"/>
                          <a:cs typeface="Times New Roman"/>
                        </a:rPr>
                        <a:t>0.0825</a:t>
                      </a:r>
                      <a:endParaRPr lang="en-US" sz="1200" dirty="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Calibri"/>
                          <a:ea typeface="Times New Roman"/>
                          <a:cs typeface="Times New Roman"/>
                        </a:rPr>
                        <a:t>0.7045</a:t>
                      </a:r>
                      <a:endParaRPr lang="en-US" sz="1200" dirty="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100" dirty="0">
                          <a:solidFill>
                            <a:srgbClr val="000000"/>
                          </a:solidFill>
                          <a:latin typeface="Calibri"/>
                          <a:ea typeface="Times New Roman"/>
                          <a:cs typeface="Times New Roman"/>
                        </a:rPr>
                        <a:t>11.166%</a:t>
                      </a:r>
                      <a:endParaRPr lang="en-US" sz="1200" dirty="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32317">
                <a:tc>
                  <a:txBody>
                    <a:bodyPr/>
                    <a:lstStyle/>
                    <a:p>
                      <a:pPr marL="0" marR="0" algn="ctr">
                        <a:spcBef>
                          <a:spcPts val="0"/>
                        </a:spcBef>
                        <a:spcAft>
                          <a:spcPts val="0"/>
                        </a:spcAft>
                      </a:pPr>
                      <a:r>
                        <a:rPr lang="en-US" sz="1100" baseline="30000">
                          <a:solidFill>
                            <a:srgbClr val="000000"/>
                          </a:solidFill>
                          <a:latin typeface="Calibri"/>
                          <a:ea typeface="Times New Roman"/>
                          <a:cs typeface="Times New Roman"/>
                        </a:rPr>
                        <a:t>57</a:t>
                      </a:r>
                      <a:r>
                        <a:rPr lang="en-US" sz="1100">
                          <a:solidFill>
                            <a:srgbClr val="000000"/>
                          </a:solidFill>
                          <a:latin typeface="Calibri"/>
                          <a:ea typeface="Times New Roman"/>
                          <a:cs typeface="Times New Roman"/>
                        </a:rPr>
                        <a:t>Ni</a:t>
                      </a:r>
                      <a:endParaRPr lang="en-US" sz="120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Calibri"/>
                          <a:ea typeface="Times New Roman"/>
                          <a:cs typeface="Times New Roman"/>
                        </a:rPr>
                        <a:t>0.00714</a:t>
                      </a:r>
                      <a:endParaRPr lang="en-US" sz="1200" dirty="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latin typeface="Times New Roman"/>
                          <a:ea typeface="Times New Roman"/>
                          <a:cs typeface="Times New Roman"/>
                        </a:rPr>
                        <a:t>0.037617</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Calibri"/>
                          <a:ea typeface="Times New Roman"/>
                          <a:cs typeface="Times New Roman"/>
                        </a:rPr>
                        <a:t>&lt; 9.154</a:t>
                      </a:r>
                      <a:endParaRPr lang="en-US" sz="1400" dirty="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err="1">
                          <a:solidFill>
                            <a:srgbClr val="000000"/>
                          </a:solidFill>
                          <a:latin typeface="Calibri"/>
                          <a:ea typeface="Times New Roman"/>
                          <a:cs typeface="Times New Roman"/>
                        </a:rPr>
                        <a:t>HalfLifeLimit</a:t>
                      </a:r>
                      <a:endParaRPr lang="en-US" sz="1400" dirty="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232317">
                <a:tc>
                  <a:txBody>
                    <a:bodyPr/>
                    <a:lstStyle/>
                    <a:p>
                      <a:pPr marL="0" marR="0" algn="ctr">
                        <a:spcBef>
                          <a:spcPts val="0"/>
                        </a:spcBef>
                        <a:spcAft>
                          <a:spcPts val="0"/>
                        </a:spcAft>
                      </a:pPr>
                      <a:r>
                        <a:rPr lang="en-US" sz="1100" baseline="30000" dirty="0">
                          <a:solidFill>
                            <a:srgbClr val="000000"/>
                          </a:solidFill>
                          <a:latin typeface="Calibri"/>
                          <a:ea typeface="Times New Roman"/>
                          <a:cs typeface="Times New Roman"/>
                        </a:rPr>
                        <a:t>183</a:t>
                      </a:r>
                      <a:r>
                        <a:rPr lang="en-US" sz="1100" dirty="0">
                          <a:solidFill>
                            <a:srgbClr val="000000"/>
                          </a:solidFill>
                          <a:latin typeface="Calibri"/>
                          <a:ea typeface="Times New Roman"/>
                          <a:cs typeface="Times New Roman"/>
                        </a:rPr>
                        <a:t>Re</a:t>
                      </a:r>
                      <a:endParaRPr lang="en-US" sz="1200" dirty="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Calibri"/>
                          <a:ea typeface="Times New Roman"/>
                          <a:cs typeface="Times New Roman"/>
                        </a:rPr>
                        <a:t>93.03</a:t>
                      </a:r>
                      <a:endParaRPr lang="en-US" sz="1200" dirty="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100" dirty="0">
                          <a:solidFill>
                            <a:srgbClr val="000000"/>
                          </a:solidFill>
                          <a:latin typeface="Calibri"/>
                          <a:ea typeface="Times New Roman"/>
                          <a:cs typeface="Times New Roman"/>
                        </a:rPr>
                        <a:t>0.7228</a:t>
                      </a:r>
                      <a:endParaRPr lang="en-US" sz="1200" dirty="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latin typeface="Times New Roman"/>
                          <a:ea typeface="Times New Roman"/>
                          <a:cs typeface="Times New Roman"/>
                        </a:rPr>
                        <a:t>46.72</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latin typeface="Times New Roman"/>
                          <a:ea typeface="Times New Roman"/>
                          <a:cs typeface="Times New Roman"/>
                        </a:rPr>
                        <a:t>1.0981%</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232317">
                <a:tc>
                  <a:txBody>
                    <a:bodyPr/>
                    <a:lstStyle/>
                    <a:p>
                      <a:pPr marL="0" marR="0" algn="ctr">
                        <a:spcBef>
                          <a:spcPts val="0"/>
                        </a:spcBef>
                        <a:spcAft>
                          <a:spcPts val="0"/>
                        </a:spcAft>
                      </a:pPr>
                      <a:r>
                        <a:rPr lang="en-US" sz="1100" baseline="30000">
                          <a:solidFill>
                            <a:srgbClr val="000000"/>
                          </a:solidFill>
                          <a:latin typeface="Calibri"/>
                          <a:ea typeface="Times New Roman"/>
                          <a:cs typeface="Times New Roman"/>
                        </a:rPr>
                        <a:t>95</a:t>
                      </a:r>
                      <a:r>
                        <a:rPr lang="en-US" sz="1100">
                          <a:solidFill>
                            <a:srgbClr val="000000"/>
                          </a:solidFill>
                          <a:latin typeface="Calibri"/>
                          <a:ea typeface="Times New Roman"/>
                          <a:cs typeface="Times New Roman"/>
                        </a:rPr>
                        <a:t>Tc</a:t>
                      </a:r>
                      <a:endParaRPr lang="en-US" sz="120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err="1">
                          <a:solidFill>
                            <a:srgbClr val="000000"/>
                          </a:solidFill>
                          <a:latin typeface="Calibri"/>
                          <a:ea typeface="Times New Roman"/>
                          <a:cs typeface="Times New Roman"/>
                        </a:rPr>
                        <a:t>HalfLifeLimit</a:t>
                      </a:r>
                      <a:endParaRPr lang="en-US" sz="1200" dirty="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err="1">
                          <a:solidFill>
                            <a:srgbClr val="000000"/>
                          </a:solidFill>
                          <a:latin typeface="Calibri"/>
                          <a:ea typeface="Times New Roman"/>
                          <a:cs typeface="Times New Roman"/>
                        </a:rPr>
                        <a:t>HalfLifeLimit</a:t>
                      </a:r>
                      <a:endParaRPr lang="en-US" sz="1200" dirty="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latin typeface="Times New Roman"/>
                          <a:ea typeface="Times New Roman"/>
                          <a:cs typeface="Times New Roman"/>
                        </a:rPr>
                        <a:t>---</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latin typeface="Times New Roman"/>
                          <a:ea typeface="Times New Roman"/>
                          <a:cs typeface="Times New Roman"/>
                        </a:rPr>
                        <a:t>---</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232317">
                <a:tc>
                  <a:txBody>
                    <a:bodyPr/>
                    <a:lstStyle/>
                    <a:p>
                      <a:pPr marL="0" marR="0" algn="ctr">
                        <a:spcBef>
                          <a:spcPts val="0"/>
                        </a:spcBef>
                        <a:spcAft>
                          <a:spcPts val="0"/>
                        </a:spcAft>
                      </a:pPr>
                      <a:r>
                        <a:rPr lang="en-US" sz="1100" baseline="30000">
                          <a:solidFill>
                            <a:srgbClr val="000000"/>
                          </a:solidFill>
                          <a:latin typeface="Calibri"/>
                          <a:ea typeface="Times New Roman"/>
                          <a:cs typeface="Times New Roman"/>
                        </a:rPr>
                        <a:t>95m</a:t>
                      </a:r>
                      <a:r>
                        <a:rPr lang="en-US" sz="1100">
                          <a:solidFill>
                            <a:srgbClr val="000000"/>
                          </a:solidFill>
                          <a:latin typeface="Calibri"/>
                          <a:ea typeface="Times New Roman"/>
                          <a:cs typeface="Times New Roman"/>
                        </a:rPr>
                        <a:t>Tc</a:t>
                      </a:r>
                      <a:endParaRPr lang="en-US" sz="120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Calibri"/>
                          <a:ea typeface="Times New Roman"/>
                          <a:cs typeface="Times New Roman"/>
                        </a:rPr>
                        <a:t>6.158</a:t>
                      </a:r>
                      <a:endParaRPr lang="en-US" sz="1200" dirty="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100" dirty="0">
                          <a:solidFill>
                            <a:srgbClr val="000000"/>
                          </a:solidFill>
                          <a:latin typeface="Calibri"/>
                          <a:ea typeface="Times New Roman"/>
                          <a:cs typeface="Times New Roman"/>
                        </a:rPr>
                        <a:t>0.1458</a:t>
                      </a:r>
                      <a:endParaRPr lang="en-US" sz="1200" dirty="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latin typeface="Times New Roman"/>
                          <a:ea typeface="Times New Roman"/>
                          <a:cs typeface="Times New Roman"/>
                        </a:rPr>
                        <a:t>7.108</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200" dirty="0">
                          <a:latin typeface="Times New Roman"/>
                          <a:ea typeface="Times New Roman"/>
                          <a:cs typeface="Times New Roman"/>
                        </a:rPr>
                        <a:t>3.551%</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232317">
                <a:tc>
                  <a:txBody>
                    <a:bodyPr/>
                    <a:lstStyle/>
                    <a:p>
                      <a:pPr marL="0" marR="0" algn="ctr">
                        <a:spcBef>
                          <a:spcPts val="0"/>
                        </a:spcBef>
                        <a:spcAft>
                          <a:spcPts val="0"/>
                        </a:spcAft>
                      </a:pPr>
                      <a:r>
                        <a:rPr lang="en-US" sz="1100" baseline="30000">
                          <a:solidFill>
                            <a:srgbClr val="000000"/>
                          </a:solidFill>
                          <a:latin typeface="Calibri"/>
                          <a:ea typeface="Times New Roman"/>
                          <a:cs typeface="Times New Roman"/>
                        </a:rPr>
                        <a:t>96</a:t>
                      </a:r>
                      <a:r>
                        <a:rPr lang="en-US" sz="1100">
                          <a:solidFill>
                            <a:srgbClr val="000000"/>
                          </a:solidFill>
                          <a:latin typeface="Calibri"/>
                          <a:ea typeface="Times New Roman"/>
                          <a:cs typeface="Times New Roman"/>
                        </a:rPr>
                        <a:t>Tc</a:t>
                      </a:r>
                      <a:endParaRPr lang="en-US" sz="120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Calibri"/>
                          <a:ea typeface="Times New Roman"/>
                          <a:cs typeface="Times New Roman"/>
                        </a:rPr>
                        <a:t>29.943</a:t>
                      </a:r>
                      <a:endParaRPr lang="en-US" sz="1200" dirty="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Calibri"/>
                          <a:ea typeface="Times New Roman"/>
                          <a:cs typeface="Times New Roman"/>
                        </a:rPr>
                        <a:t>8.2582</a:t>
                      </a:r>
                      <a:endParaRPr lang="en-US" sz="1200" dirty="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latin typeface="Times New Roman"/>
                          <a:ea typeface="Times New Roman"/>
                          <a:cs typeface="Times New Roman"/>
                        </a:rPr>
                        <a:t>&lt; 0.05455</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latin typeface="Times New Roman"/>
                          <a:ea typeface="Times New Roman"/>
                          <a:cs typeface="Times New Roman"/>
                        </a:rPr>
                        <a:t>14.782%</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232317">
                <a:tc>
                  <a:txBody>
                    <a:bodyPr/>
                    <a:lstStyle/>
                    <a:p>
                      <a:pPr marL="0" marR="0" algn="ctr">
                        <a:spcBef>
                          <a:spcPts val="0"/>
                        </a:spcBef>
                        <a:spcAft>
                          <a:spcPts val="0"/>
                        </a:spcAft>
                      </a:pPr>
                      <a:r>
                        <a:rPr lang="en-US" sz="1100" dirty="0">
                          <a:solidFill>
                            <a:srgbClr val="000000"/>
                          </a:solidFill>
                          <a:latin typeface="Calibri"/>
                          <a:ea typeface="Times New Roman"/>
                          <a:cs typeface="Times New Roman"/>
                        </a:rPr>
                        <a:t>W x-rays</a:t>
                      </a:r>
                      <a:endParaRPr lang="en-US" sz="1200" dirty="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Calibri"/>
                          <a:ea typeface="Times New Roman"/>
                          <a:cs typeface="Times New Roman"/>
                        </a:rPr>
                        <a:t>145.9</a:t>
                      </a:r>
                      <a:endParaRPr lang="en-US" sz="1200" dirty="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100" dirty="0">
                          <a:solidFill>
                            <a:srgbClr val="000000"/>
                          </a:solidFill>
                          <a:latin typeface="Calibri"/>
                          <a:ea typeface="Times New Roman"/>
                          <a:cs typeface="Times New Roman"/>
                        </a:rPr>
                        <a:t>1.0244</a:t>
                      </a:r>
                      <a:endParaRPr lang="en-US" sz="1200" dirty="0">
                        <a:latin typeface="Times New Roman"/>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latin typeface="Times New Roman"/>
                          <a:ea typeface="Times New Roman"/>
                          <a:cs typeface="Times New Roman"/>
                        </a:rPr>
                        <a:t>---</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1200" dirty="0">
                          <a:latin typeface="Times New Roman"/>
                          <a:ea typeface="Times New Roman"/>
                          <a:cs typeface="Times New Roman"/>
                        </a:rPr>
                        <a:t>---</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bl>
          </a:graphicData>
        </a:graphic>
      </p:graphicFrame>
      <p:sp>
        <p:nvSpPr>
          <p:cNvPr id="5" name="TextBox 4"/>
          <p:cNvSpPr txBox="1"/>
          <p:nvPr/>
        </p:nvSpPr>
        <p:spPr>
          <a:xfrm>
            <a:off x="609600" y="4648200"/>
            <a:ext cx="8229600" cy="1754326"/>
          </a:xfrm>
          <a:prstGeom prst="rect">
            <a:avLst/>
          </a:prstGeom>
          <a:noFill/>
        </p:spPr>
        <p:txBody>
          <a:bodyPr wrap="square" rtlCol="0">
            <a:spAutoFit/>
          </a:bodyPr>
          <a:lstStyle/>
          <a:p>
            <a:r>
              <a:rPr lang="en-US" dirty="0"/>
              <a:t>The most notable difference is that SPS #2 identified a peak at 835.13 keV as being the source of 174 counts from </a:t>
            </a:r>
            <a:r>
              <a:rPr lang="en-US" baseline="30000" dirty="0"/>
              <a:t>54</a:t>
            </a:r>
            <a:r>
              <a:rPr lang="en-US" dirty="0"/>
              <a:t>Mn and a peak at 835.26 as the source of 229 counts of </a:t>
            </a:r>
            <a:r>
              <a:rPr lang="en-US" baseline="30000" dirty="0"/>
              <a:t>95m</a:t>
            </a:r>
            <a:r>
              <a:rPr lang="en-US" dirty="0"/>
              <a:t>Tc, whereas VRF identified the area of the peak at 834.85 as entirely part of the whole-spectrum fit </a:t>
            </a:r>
            <a:r>
              <a:rPr lang="en-US" baseline="30000" dirty="0"/>
              <a:t>95m</a:t>
            </a:r>
            <a:r>
              <a:rPr lang="en-US" dirty="0"/>
              <a:t>Tc, with no area left over to account for any </a:t>
            </a:r>
            <a:r>
              <a:rPr lang="en-US" baseline="30000" dirty="0"/>
              <a:t>54</a:t>
            </a:r>
            <a:r>
              <a:rPr lang="en-US" dirty="0"/>
              <a:t>Mn at all. SPS #2 did not attempt to explain the peaks in the 59 keV region presumable because </a:t>
            </a:r>
            <a:r>
              <a:rPr lang="en-US" baseline="30000" dirty="0"/>
              <a:t>241</a:t>
            </a:r>
            <a:r>
              <a:rPr lang="en-US" dirty="0"/>
              <a:t>Am was not in the library for peak search, whereas this area was fitted by VRF as W x-rays.</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Conclusions</a:t>
            </a:r>
          </a:p>
        </p:txBody>
      </p:sp>
      <p:sp>
        <p:nvSpPr>
          <p:cNvPr id="3" name="Content Placeholder 2"/>
          <p:cNvSpPr>
            <a:spLocks noGrp="1"/>
          </p:cNvSpPr>
          <p:nvPr>
            <p:ph sz="quarter" idx="1"/>
          </p:nvPr>
        </p:nvSpPr>
        <p:spPr/>
        <p:txBody>
          <a:bodyPr>
            <a:normAutofit lnSpcReduction="10000"/>
          </a:bodyPr>
          <a:lstStyle/>
          <a:p>
            <a:r>
              <a:rPr lang="en-US" dirty="0"/>
              <a:t>A new method has been developed to identify and quantify the long-lived contaminants in </a:t>
            </a:r>
            <a:r>
              <a:rPr lang="en-US"/>
              <a:t>short-lived cyclotron-produced </a:t>
            </a:r>
            <a:r>
              <a:rPr lang="en-US" dirty="0"/>
              <a:t>radiopharmaceuticals.</a:t>
            </a:r>
          </a:p>
          <a:p>
            <a:r>
              <a:rPr lang="en-US" dirty="0"/>
              <a:t>The method allows quantification of the major contaminants generated by activation and spallation of radionuclides from the HAVAR entrance window of the target.  </a:t>
            </a:r>
          </a:p>
          <a:p>
            <a:r>
              <a:rPr lang="en-US" dirty="0"/>
              <a:t>The method has sufficient sensitivity to demonstrate compliance with USP requirements and to warn the producer if the contaminant load could cause alarms of Homeland Security monitors after the imaging isotope decays away.</a:t>
            </a:r>
          </a:p>
        </p:txBody>
      </p:sp>
    </p:spTree>
    <p:extLst>
      <p:ext uri="{BB962C8B-B14F-4D97-AF65-F5344CB8AC3E}">
        <p14:creationId xmlns:p14="http://schemas.microsoft.com/office/powerpoint/2010/main" val="42424760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Conclusions</a:t>
            </a:r>
          </a:p>
        </p:txBody>
      </p:sp>
      <p:sp>
        <p:nvSpPr>
          <p:cNvPr id="3" name="Content Placeholder 2"/>
          <p:cNvSpPr>
            <a:spLocks noGrp="1"/>
          </p:cNvSpPr>
          <p:nvPr>
            <p:ph sz="quarter" idx="1"/>
          </p:nvPr>
        </p:nvSpPr>
        <p:spPr>
          <a:xfrm>
            <a:off x="457200" y="1295400"/>
            <a:ext cx="8229600" cy="5105400"/>
          </a:xfrm>
        </p:spPr>
        <p:txBody>
          <a:bodyPr>
            <a:normAutofit/>
          </a:bodyPr>
          <a:lstStyle/>
          <a:p>
            <a:r>
              <a:rPr lang="en-US" dirty="0"/>
              <a:t>VRF was shown to be a useful tool to help resolve complex overlapped spectra and to resolve conflicts in the decision matrix where multiple possible isotopes are identified. </a:t>
            </a:r>
          </a:p>
          <a:p>
            <a:r>
              <a:rPr lang="en-US" dirty="0"/>
              <a:t>Because VRF requires familiarization with a very different approach to spectral analysis, it is currently best suited for use by an experienced </a:t>
            </a:r>
            <a:r>
              <a:rPr lang="en-US" dirty="0" err="1"/>
              <a:t>spectroscopist</a:t>
            </a:r>
            <a:r>
              <a:rPr lang="en-US" dirty="0"/>
              <a:t> as an additional resource – in partnership with proven and widely accepted analysis packages -- for analysis of difficult spectra</a:t>
            </a:r>
          </a:p>
          <a:p>
            <a:pPr>
              <a:buNone/>
            </a:pPr>
            <a:endParaRPr lang="en-US" dirty="0"/>
          </a:p>
          <a:p>
            <a:pPr>
              <a:buNone/>
            </a:pP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Future Work</a:t>
            </a:r>
          </a:p>
        </p:txBody>
      </p:sp>
      <p:sp>
        <p:nvSpPr>
          <p:cNvPr id="3" name="Content Placeholder 2"/>
          <p:cNvSpPr>
            <a:spLocks noGrp="1"/>
          </p:cNvSpPr>
          <p:nvPr>
            <p:ph sz="quarter" idx="1"/>
          </p:nvPr>
        </p:nvSpPr>
        <p:spPr/>
        <p:txBody>
          <a:bodyPr/>
          <a:lstStyle/>
          <a:p>
            <a:r>
              <a:rPr lang="en-US" dirty="0"/>
              <a:t>Determining how long the long-lived contaminants can cause nuisance alarms on Homeland Security monitors requires new uptake/retention functions for each of the possible contaminants and detector response functions for these isotopes distributed in the body.</a:t>
            </a:r>
          </a:p>
          <a:p>
            <a:r>
              <a:rPr lang="en-US" dirty="0"/>
              <a:t>DCAL (ICRP 133 Model)will be used to develop the uptake/retention functions for soluble injected forms of each contaminant.</a:t>
            </a:r>
          </a:p>
          <a:p>
            <a:r>
              <a:rPr lang="en-US" dirty="0"/>
              <a:t>MCNP 6 will be used to determine the sensitivity of the plastic scintillator based monitors for each isotope distributed in a patient phantom relative to </a:t>
            </a:r>
            <a:r>
              <a:rPr lang="en-US" baseline="30000" dirty="0"/>
              <a:t>137</a:t>
            </a:r>
            <a:r>
              <a:rPr lang="en-US" dirty="0"/>
              <a:t>Cs. </a:t>
            </a:r>
          </a:p>
        </p:txBody>
      </p:sp>
    </p:spTree>
    <p:extLst>
      <p:ext uri="{BB962C8B-B14F-4D97-AF65-F5344CB8AC3E}">
        <p14:creationId xmlns:p14="http://schemas.microsoft.com/office/powerpoint/2010/main" val="186555121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Detector Response Functions</a:t>
            </a:r>
          </a:p>
        </p:txBody>
      </p:sp>
      <p:sp>
        <p:nvSpPr>
          <p:cNvPr id="3" name="Content Placeholder 2"/>
          <p:cNvSpPr>
            <a:spLocks noGrp="1"/>
          </p:cNvSpPr>
          <p:nvPr>
            <p:ph sz="quarter" idx="1"/>
          </p:nvPr>
        </p:nvSpPr>
        <p:spPr>
          <a:xfrm>
            <a:off x="457200" y="1219200"/>
            <a:ext cx="4724400" cy="4937760"/>
          </a:xfrm>
        </p:spPr>
        <p:txBody>
          <a:bodyPr/>
          <a:lstStyle/>
          <a:p>
            <a:r>
              <a:rPr lang="en-US" dirty="0"/>
              <a:t>MCNP 6 will be used to determine the response of the Homeland Security Detectors to each of the possible contaminating isotopes relative to Cs-137.</a:t>
            </a:r>
          </a:p>
          <a:p>
            <a:r>
              <a:rPr lang="en-US" dirty="0"/>
              <a:t>When combined with the new uptake/retention functions, we can determine the length of time PET patients can alarm the detectors after the imaging agent has decayed away. </a:t>
            </a:r>
          </a:p>
        </p:txBody>
      </p:sp>
      <p:pic>
        <p:nvPicPr>
          <p:cNvPr id="5" name="Content Placeholder 4"/>
          <p:cNvPicPr>
            <a:picLocks noGrp="1" noChangeAspect="1"/>
          </p:cNvPicPr>
          <p:nvPr>
            <p:ph sz="quarter" idx="2"/>
          </p:nvPr>
        </p:nvPicPr>
        <p:blipFill>
          <a:blip r:embed="rId2" cstate="print">
            <a:extLst>
              <a:ext uri="{28A0092B-C50C-407E-A947-70E740481C1C}">
                <a14:useLocalDpi xmlns:a14="http://schemas.microsoft.com/office/drawing/2010/main" val="0"/>
              </a:ext>
            </a:extLst>
          </a:blip>
          <a:stretch>
            <a:fillRect/>
          </a:stretch>
        </p:blipFill>
        <p:spPr>
          <a:xfrm>
            <a:off x="5655217" y="1216025"/>
            <a:ext cx="1995991" cy="4937125"/>
          </a:xfrm>
        </p:spPr>
      </p:pic>
    </p:spTree>
    <p:extLst>
      <p:ext uri="{BB962C8B-B14F-4D97-AF65-F5344CB8AC3E}">
        <p14:creationId xmlns:p14="http://schemas.microsoft.com/office/powerpoint/2010/main" val="980345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Requirements of the target window</a:t>
            </a:r>
          </a:p>
        </p:txBody>
      </p:sp>
      <p:sp>
        <p:nvSpPr>
          <p:cNvPr id="3" name="Content Placeholder 2"/>
          <p:cNvSpPr>
            <a:spLocks noGrp="1"/>
          </p:cNvSpPr>
          <p:nvPr>
            <p:ph sz="quarter" idx="1"/>
          </p:nvPr>
        </p:nvSpPr>
        <p:spPr>
          <a:xfrm>
            <a:off x="457200" y="1219200"/>
            <a:ext cx="8229600" cy="5105400"/>
          </a:xfrm>
        </p:spPr>
        <p:txBody>
          <a:bodyPr>
            <a:normAutofit/>
          </a:bodyPr>
          <a:lstStyle/>
          <a:p>
            <a:r>
              <a:rPr lang="en-US" dirty="0"/>
              <a:t>The proton beam is typically produced by a cyclotron at or near the site for PET imaging.</a:t>
            </a:r>
          </a:p>
          <a:p>
            <a:r>
              <a:rPr lang="en-US" dirty="0"/>
              <a:t>A window is required to separate the vacuum of the cyclotron from the target water. </a:t>
            </a:r>
          </a:p>
          <a:p>
            <a:r>
              <a:rPr lang="en-US" dirty="0"/>
              <a:t>Requirements of the window:</a:t>
            </a:r>
          </a:p>
          <a:p>
            <a:pPr lvl="1"/>
            <a:r>
              <a:rPr lang="en-US" dirty="0"/>
              <a:t>High mechanical strength</a:t>
            </a:r>
          </a:p>
          <a:p>
            <a:pPr lvl="1"/>
            <a:r>
              <a:rPr lang="en-US" dirty="0"/>
              <a:t>Resistance to corrosion</a:t>
            </a:r>
          </a:p>
          <a:p>
            <a:pPr lvl="1"/>
            <a:r>
              <a:rPr lang="en-US" dirty="0"/>
              <a:t>Non-magnetic</a:t>
            </a:r>
          </a:p>
          <a:p>
            <a:pPr lvl="1"/>
            <a:r>
              <a:rPr lang="en-US" dirty="0"/>
              <a:t>Resistance to high temperatures</a:t>
            </a:r>
          </a:p>
          <a:p>
            <a:pPr>
              <a:buNone/>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a:t>Havar</a:t>
            </a:r>
            <a:r>
              <a:rPr lang="en-US" dirty="0"/>
              <a:t>® - High-Strength Non-Magnetic Alloy</a:t>
            </a:r>
          </a:p>
        </p:txBody>
      </p:sp>
      <p:sp>
        <p:nvSpPr>
          <p:cNvPr id="3" name="Content Placeholder 2"/>
          <p:cNvSpPr>
            <a:spLocks noGrp="1"/>
          </p:cNvSpPr>
          <p:nvPr>
            <p:ph sz="quarter" idx="1"/>
          </p:nvPr>
        </p:nvSpPr>
        <p:spPr>
          <a:xfrm>
            <a:off x="457200" y="1219200"/>
            <a:ext cx="8229600" cy="5105400"/>
          </a:xfrm>
        </p:spPr>
        <p:txBody>
          <a:bodyPr>
            <a:normAutofit/>
          </a:bodyPr>
          <a:lstStyle/>
          <a:p>
            <a:r>
              <a:rPr lang="en-US" dirty="0"/>
              <a:t>The material of choice meeting these requirements and typically used for </a:t>
            </a:r>
            <a:r>
              <a:rPr lang="en-US" baseline="30000" dirty="0"/>
              <a:t>18</a:t>
            </a:r>
            <a:r>
              <a:rPr lang="en-US" dirty="0"/>
              <a:t>F production is marketed as “</a:t>
            </a:r>
            <a:r>
              <a:rPr lang="en-US" dirty="0" err="1"/>
              <a:t>Havar</a:t>
            </a:r>
            <a:r>
              <a:rPr lang="en-US" dirty="0"/>
              <a:t>®”. It is a cobalt alloy composed of:</a:t>
            </a:r>
          </a:p>
          <a:p>
            <a:pPr lvl="1"/>
            <a:r>
              <a:rPr lang="en-US" dirty="0"/>
              <a:t>Cobalt: 42.0% (41-44%)</a:t>
            </a:r>
          </a:p>
          <a:p>
            <a:pPr lvl="1"/>
            <a:r>
              <a:rPr lang="en-US" dirty="0"/>
              <a:t>Chromium: 9.5% (19-21%)</a:t>
            </a:r>
          </a:p>
          <a:p>
            <a:pPr lvl="1"/>
            <a:r>
              <a:rPr lang="en-US" dirty="0"/>
              <a:t>Nickel 2.7% (12-14%)</a:t>
            </a:r>
          </a:p>
          <a:p>
            <a:pPr lvl="1"/>
            <a:r>
              <a:rPr lang="en-US" dirty="0"/>
              <a:t>Tungsten 2.7% (2.3-3.3%)</a:t>
            </a:r>
          </a:p>
          <a:p>
            <a:pPr lvl="1"/>
            <a:r>
              <a:rPr lang="en-US" dirty="0"/>
              <a:t>Molybdenum 2.2% (2-2.8%)</a:t>
            </a:r>
          </a:p>
          <a:p>
            <a:pPr lvl="1"/>
            <a:r>
              <a:rPr lang="en-US" dirty="0"/>
              <a:t>Manganese1.6% (1.35-1.8%)</a:t>
            </a:r>
          </a:p>
          <a:p>
            <a:pPr lvl="1"/>
            <a:r>
              <a:rPr lang="en-US" dirty="0"/>
              <a:t>Carbon 0.2% (0.17-0.23%)</a:t>
            </a:r>
          </a:p>
          <a:p>
            <a:pPr lvl="1"/>
            <a:r>
              <a:rPr lang="en-US" dirty="0"/>
              <a:t>Beryllium 0.02-0.08%</a:t>
            </a:r>
          </a:p>
          <a:p>
            <a:pPr lvl="1"/>
            <a:r>
              <a:rPr lang="en-US" dirty="0"/>
              <a:t>Iron (balance)  </a:t>
            </a:r>
          </a:p>
          <a:p>
            <a:pPr>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Contamination in the target water</a:t>
            </a:r>
          </a:p>
        </p:txBody>
      </p:sp>
      <p:sp>
        <p:nvSpPr>
          <p:cNvPr id="3" name="Content Placeholder 2"/>
          <p:cNvSpPr>
            <a:spLocks noGrp="1"/>
          </p:cNvSpPr>
          <p:nvPr>
            <p:ph sz="quarter" idx="1"/>
          </p:nvPr>
        </p:nvSpPr>
        <p:spPr>
          <a:xfrm>
            <a:off x="457200" y="1219200"/>
            <a:ext cx="8229600" cy="5105400"/>
          </a:xfrm>
        </p:spPr>
        <p:txBody>
          <a:bodyPr>
            <a:normAutofit fontScale="92500" lnSpcReduction="10000"/>
          </a:bodyPr>
          <a:lstStyle/>
          <a:p>
            <a:r>
              <a:rPr lang="en-US" dirty="0"/>
              <a:t>Long-lived radioactive contaminants are introduced into the target water by activation and spallation of radionuclides from high-energy proton reactions with the </a:t>
            </a:r>
            <a:r>
              <a:rPr lang="en-US" dirty="0" err="1"/>
              <a:t>Havar</a:t>
            </a:r>
            <a:r>
              <a:rPr lang="en-US" dirty="0"/>
              <a:t> window</a:t>
            </a:r>
          </a:p>
          <a:p>
            <a:r>
              <a:rPr lang="en-US" dirty="0"/>
              <a:t>USP requires that the final radiopharmaceutical be 99.5% pure, so the total of all contaminating radionuclides must be less than 0.005 of the </a:t>
            </a:r>
            <a:r>
              <a:rPr lang="en-US" baseline="30000" dirty="0"/>
              <a:t>18</a:t>
            </a:r>
            <a:r>
              <a:rPr lang="en-US" dirty="0"/>
              <a:t>F activity.  This is only 5 µ</a:t>
            </a:r>
            <a:r>
              <a:rPr lang="en-US" dirty="0" err="1"/>
              <a:t>Ci</a:t>
            </a:r>
            <a:r>
              <a:rPr lang="en-US" dirty="0"/>
              <a:t> of contaminants per </a:t>
            </a:r>
            <a:r>
              <a:rPr lang="en-US" dirty="0" err="1"/>
              <a:t>mCi</a:t>
            </a:r>
            <a:r>
              <a:rPr lang="en-US" dirty="0"/>
              <a:t> of </a:t>
            </a:r>
            <a:r>
              <a:rPr lang="en-US" baseline="30000" dirty="0"/>
              <a:t>18</a:t>
            </a:r>
            <a:r>
              <a:rPr lang="en-US" dirty="0"/>
              <a:t>F.</a:t>
            </a:r>
          </a:p>
          <a:p>
            <a:r>
              <a:rPr lang="en-US" dirty="0"/>
              <a:t>The long-lived contaminants are present in all target waters in various concentrations at the end of the production run.</a:t>
            </a:r>
          </a:p>
          <a:p>
            <a:r>
              <a:rPr lang="en-US" dirty="0"/>
              <a:t>The long-lived contaminants are removed from the final radiopharmaceutical during the synthesis of the drug in the hot box.</a:t>
            </a:r>
          </a:p>
          <a:p>
            <a:r>
              <a:rPr lang="en-US" dirty="0"/>
              <a:t>The efficacy of this removal process varies with site and drug synthesized.</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Observed radioactive contaminants</a:t>
            </a:r>
          </a:p>
        </p:txBody>
      </p:sp>
      <p:sp>
        <p:nvSpPr>
          <p:cNvPr id="3" name="Content Placeholder 2"/>
          <p:cNvSpPr>
            <a:spLocks noGrp="1"/>
          </p:cNvSpPr>
          <p:nvPr>
            <p:ph sz="quarter" idx="1"/>
          </p:nvPr>
        </p:nvSpPr>
        <p:spPr>
          <a:xfrm>
            <a:off x="457200" y="1219200"/>
            <a:ext cx="8229600" cy="5181600"/>
          </a:xfrm>
        </p:spPr>
        <p:txBody>
          <a:bodyPr>
            <a:normAutofit fontScale="92500" lnSpcReduction="20000"/>
          </a:bodyPr>
          <a:lstStyle/>
          <a:p>
            <a:pPr indent="0">
              <a:buNone/>
            </a:pPr>
            <a:r>
              <a:rPr lang="en-US" dirty="0"/>
              <a:t>Principal contaminants that we have observed in delivered products (</a:t>
            </a:r>
            <a:r>
              <a:rPr lang="en-US" dirty="0" err="1"/>
              <a:t>HPGe</a:t>
            </a:r>
            <a:r>
              <a:rPr lang="en-US" dirty="0"/>
              <a:t>) include:</a:t>
            </a:r>
          </a:p>
          <a:p>
            <a:pPr indent="0">
              <a:buNone/>
            </a:pPr>
            <a:r>
              <a:rPr lang="en-US" dirty="0"/>
              <a:t>Nuclide	Source				Half-life</a:t>
            </a:r>
          </a:p>
          <a:p>
            <a:pPr>
              <a:buNone/>
            </a:pPr>
            <a:r>
              <a:rPr lang="en-US" sz="2200" baseline="30000" dirty="0"/>
              <a:t>	55</a:t>
            </a:r>
            <a:r>
              <a:rPr lang="en-US" sz="2200" dirty="0"/>
              <a:t>Co 		</a:t>
            </a:r>
            <a:r>
              <a:rPr lang="en-US" sz="2200" baseline="30000" dirty="0"/>
              <a:t>58</a:t>
            </a:r>
            <a:r>
              <a:rPr lang="en-US" sz="2200" dirty="0"/>
              <a:t>Ni(p,</a:t>
            </a:r>
            <a:r>
              <a:rPr lang="el-GR" sz="2200" dirty="0">
                <a:latin typeface="Calibri"/>
                <a:cs typeface="Calibri"/>
              </a:rPr>
              <a:t>α</a:t>
            </a:r>
            <a:r>
              <a:rPr lang="en-US" sz="2200" dirty="0"/>
              <a:t>) and </a:t>
            </a:r>
            <a:r>
              <a:rPr lang="en-US" sz="2200" baseline="30000" dirty="0"/>
              <a:t>56</a:t>
            </a:r>
            <a:r>
              <a:rPr lang="en-US" sz="2200" dirty="0"/>
              <a:t>Fe(p,2</a:t>
            </a:r>
            <a:r>
              <a:rPr lang="en-US" sz="2200" dirty="0">
                <a:cs typeface="Calibri"/>
              </a:rPr>
              <a:t>n</a:t>
            </a:r>
            <a:r>
              <a:rPr lang="en-US" sz="2200" dirty="0"/>
              <a:t>)		</a:t>
            </a:r>
            <a:r>
              <a:rPr lang="en-US" sz="2200" b="1" i="1" dirty="0"/>
              <a:t>17.5 hours</a:t>
            </a:r>
          </a:p>
          <a:p>
            <a:pPr>
              <a:buNone/>
            </a:pPr>
            <a:r>
              <a:rPr lang="en-US" sz="2200" baseline="30000" dirty="0"/>
              <a:t>	56</a:t>
            </a:r>
            <a:r>
              <a:rPr lang="en-US" sz="2200" dirty="0"/>
              <a:t>Co		</a:t>
            </a:r>
            <a:r>
              <a:rPr lang="en-US" sz="2200" baseline="30000" dirty="0"/>
              <a:t>56</a:t>
            </a:r>
            <a:r>
              <a:rPr lang="en-US" sz="2200" dirty="0"/>
              <a:t>Fe(</a:t>
            </a:r>
            <a:r>
              <a:rPr lang="en-US" sz="2200" dirty="0" err="1"/>
              <a:t>p,</a:t>
            </a:r>
            <a:r>
              <a:rPr lang="en-US" sz="2200" dirty="0" err="1">
                <a:cs typeface="Calibri"/>
              </a:rPr>
              <a:t>n</a:t>
            </a:r>
            <a:r>
              <a:rPr lang="en-US" sz="2200" dirty="0"/>
              <a:t>)				77.2 days </a:t>
            </a:r>
          </a:p>
          <a:p>
            <a:pPr>
              <a:buNone/>
            </a:pPr>
            <a:r>
              <a:rPr lang="en-US" sz="2200" baseline="30000" dirty="0"/>
              <a:t>	57</a:t>
            </a:r>
            <a:r>
              <a:rPr lang="en-US" sz="2200" dirty="0"/>
              <a:t>Co		</a:t>
            </a:r>
            <a:r>
              <a:rPr lang="en-US" sz="2200" baseline="30000" dirty="0"/>
              <a:t>60</a:t>
            </a:r>
            <a:r>
              <a:rPr lang="en-US" sz="2200" dirty="0"/>
              <a:t>Ni(p,</a:t>
            </a:r>
            <a:r>
              <a:rPr lang="el-GR" sz="2200" dirty="0">
                <a:cs typeface="Calibri"/>
              </a:rPr>
              <a:t>α</a:t>
            </a:r>
            <a:r>
              <a:rPr lang="en-US" sz="2200" dirty="0"/>
              <a:t>), </a:t>
            </a:r>
            <a:r>
              <a:rPr lang="en-US" sz="2200" baseline="30000" dirty="0"/>
              <a:t>57</a:t>
            </a:r>
            <a:r>
              <a:rPr lang="en-US" sz="2200" dirty="0"/>
              <a:t>Ni, and </a:t>
            </a:r>
            <a:r>
              <a:rPr lang="en-US" sz="2200" baseline="30000" dirty="0"/>
              <a:t>57</a:t>
            </a:r>
            <a:r>
              <a:rPr lang="en-US" sz="2200" dirty="0"/>
              <a:t>Fe(</a:t>
            </a:r>
            <a:r>
              <a:rPr lang="en-US" sz="2200" dirty="0" err="1"/>
              <a:t>p,</a:t>
            </a:r>
            <a:r>
              <a:rPr lang="en-US" sz="2200" dirty="0" err="1">
                <a:cs typeface="Calibri"/>
              </a:rPr>
              <a:t>n</a:t>
            </a:r>
            <a:r>
              <a:rPr lang="en-US" sz="2200" dirty="0"/>
              <a:t>) 	271 days </a:t>
            </a:r>
          </a:p>
          <a:p>
            <a:pPr>
              <a:buNone/>
            </a:pPr>
            <a:r>
              <a:rPr lang="en-US" sz="2200" baseline="30000" dirty="0"/>
              <a:t>	58</a:t>
            </a:r>
            <a:r>
              <a:rPr lang="en-US" sz="2200" dirty="0"/>
              <a:t>Co		</a:t>
            </a:r>
            <a:r>
              <a:rPr lang="en-US" sz="2200" baseline="30000" dirty="0"/>
              <a:t>58</a:t>
            </a:r>
            <a:r>
              <a:rPr lang="en-US" sz="2200" dirty="0"/>
              <a:t>Fe(</a:t>
            </a:r>
            <a:r>
              <a:rPr lang="en-US" sz="2200" dirty="0" err="1"/>
              <a:t>p,</a:t>
            </a:r>
            <a:r>
              <a:rPr lang="en-US" sz="2200" dirty="0" err="1">
                <a:cs typeface="Calibri"/>
              </a:rPr>
              <a:t>n</a:t>
            </a:r>
            <a:r>
              <a:rPr lang="en-US" sz="2200" dirty="0"/>
              <a:t> ) and </a:t>
            </a:r>
            <a:r>
              <a:rPr lang="en-US" sz="2200" baseline="30000" dirty="0"/>
              <a:t>59</a:t>
            </a:r>
            <a:r>
              <a:rPr lang="en-US" sz="2200" dirty="0"/>
              <a:t>Co(</a:t>
            </a:r>
            <a:r>
              <a:rPr lang="en-US" sz="2200" dirty="0" err="1"/>
              <a:t>p,pn</a:t>
            </a:r>
            <a:r>
              <a:rPr lang="en-US" sz="2200" dirty="0"/>
              <a:t>) 		70.9 days </a:t>
            </a:r>
          </a:p>
          <a:p>
            <a:pPr>
              <a:buNone/>
            </a:pPr>
            <a:r>
              <a:rPr lang="en-US" sz="2200" baseline="30000" dirty="0"/>
              <a:t>	51</a:t>
            </a:r>
            <a:r>
              <a:rPr lang="en-US" sz="2200" dirty="0"/>
              <a:t>Cr		</a:t>
            </a:r>
            <a:r>
              <a:rPr lang="en-US" sz="2200" baseline="30000" dirty="0"/>
              <a:t>51</a:t>
            </a:r>
            <a:r>
              <a:rPr lang="en-US" sz="2200" dirty="0"/>
              <a:t>V(</a:t>
            </a:r>
            <a:r>
              <a:rPr lang="en-US" sz="2200" dirty="0" err="1"/>
              <a:t>p,</a:t>
            </a:r>
            <a:r>
              <a:rPr lang="en-US" sz="2200" dirty="0" err="1">
                <a:cs typeface="Calibri"/>
              </a:rPr>
              <a:t>n</a:t>
            </a:r>
            <a:r>
              <a:rPr lang="en-US" sz="2200" dirty="0"/>
              <a:t>)	 			27.7 days </a:t>
            </a:r>
          </a:p>
          <a:p>
            <a:pPr>
              <a:buNone/>
            </a:pPr>
            <a:r>
              <a:rPr lang="en-US" sz="2200" baseline="30000" dirty="0"/>
              <a:t>	52</a:t>
            </a:r>
            <a:r>
              <a:rPr lang="en-US" sz="2200" dirty="0"/>
              <a:t>Mn		</a:t>
            </a:r>
            <a:r>
              <a:rPr lang="en-US" sz="2200" baseline="30000" dirty="0"/>
              <a:t>52</a:t>
            </a:r>
            <a:r>
              <a:rPr lang="en-US" sz="2200" dirty="0"/>
              <a:t>Cr(</a:t>
            </a:r>
            <a:r>
              <a:rPr lang="en-US" sz="2200" dirty="0" err="1"/>
              <a:t>p,</a:t>
            </a:r>
            <a:r>
              <a:rPr lang="en-US" sz="2200" dirty="0" err="1">
                <a:cs typeface="Calibri"/>
              </a:rPr>
              <a:t>n</a:t>
            </a:r>
            <a:r>
              <a:rPr lang="en-US" sz="2200" dirty="0"/>
              <a:t>)	 		5.99 days </a:t>
            </a:r>
          </a:p>
          <a:p>
            <a:pPr>
              <a:buNone/>
            </a:pPr>
            <a:r>
              <a:rPr lang="en-US" sz="2200" baseline="30000" dirty="0"/>
              <a:t>	54</a:t>
            </a:r>
            <a:r>
              <a:rPr lang="en-US" sz="2200" dirty="0"/>
              <a:t>Mn		</a:t>
            </a:r>
            <a:r>
              <a:rPr lang="en-US" sz="2200" baseline="30000" dirty="0"/>
              <a:t>54</a:t>
            </a:r>
            <a:r>
              <a:rPr lang="en-US" sz="2200" dirty="0"/>
              <a:t>Cr(</a:t>
            </a:r>
            <a:r>
              <a:rPr lang="en-US" sz="2200" dirty="0" err="1"/>
              <a:t>p,</a:t>
            </a:r>
            <a:r>
              <a:rPr lang="en-US" sz="2200" dirty="0" err="1">
                <a:cs typeface="Calibri"/>
              </a:rPr>
              <a:t>n</a:t>
            </a:r>
            <a:r>
              <a:rPr lang="en-US" sz="2200" dirty="0"/>
              <a:t>)	 		312 days </a:t>
            </a:r>
          </a:p>
          <a:p>
            <a:pPr>
              <a:buNone/>
            </a:pPr>
            <a:r>
              <a:rPr lang="en-US" sz="2200" baseline="30000" dirty="0"/>
              <a:t>	57</a:t>
            </a:r>
            <a:r>
              <a:rPr lang="en-US" sz="2200" dirty="0"/>
              <a:t>Ni		</a:t>
            </a:r>
            <a:r>
              <a:rPr lang="en-US" sz="2200" baseline="30000" dirty="0"/>
              <a:t>58</a:t>
            </a:r>
            <a:r>
              <a:rPr lang="en-US" sz="2200" dirty="0"/>
              <a:t>Ni(</a:t>
            </a:r>
            <a:r>
              <a:rPr lang="en-US" sz="2200" dirty="0" err="1"/>
              <a:t>p,pn</a:t>
            </a:r>
            <a:r>
              <a:rPr lang="en-US" sz="2200" dirty="0"/>
              <a:t>)	 		35.6 hours </a:t>
            </a:r>
          </a:p>
          <a:p>
            <a:pPr>
              <a:buNone/>
            </a:pPr>
            <a:r>
              <a:rPr lang="en-US" sz="2200" baseline="30000" dirty="0"/>
              <a:t>	183</a:t>
            </a:r>
            <a:r>
              <a:rPr lang="en-US" sz="2200" dirty="0"/>
              <a:t>Re		</a:t>
            </a:r>
            <a:r>
              <a:rPr lang="en-US" sz="2200" baseline="30000" dirty="0"/>
              <a:t>183</a:t>
            </a:r>
            <a:r>
              <a:rPr lang="en-US" sz="2200" dirty="0"/>
              <a:t>W(</a:t>
            </a:r>
            <a:r>
              <a:rPr lang="en-US" sz="2200" dirty="0" err="1"/>
              <a:t>p,</a:t>
            </a:r>
            <a:r>
              <a:rPr lang="en-US" sz="2200" dirty="0" err="1">
                <a:cs typeface="Calibri"/>
              </a:rPr>
              <a:t>n</a:t>
            </a:r>
            <a:r>
              <a:rPr lang="en-US" sz="2200" dirty="0"/>
              <a:t>)	 		70.0 days </a:t>
            </a:r>
          </a:p>
          <a:p>
            <a:pPr>
              <a:buNone/>
            </a:pPr>
            <a:r>
              <a:rPr lang="en-US" sz="2200" baseline="30000" dirty="0"/>
              <a:t>	95</a:t>
            </a:r>
            <a:r>
              <a:rPr lang="en-US" sz="2200" dirty="0"/>
              <a:t>Tc		</a:t>
            </a:r>
            <a:r>
              <a:rPr lang="en-US" sz="2200" baseline="30000" dirty="0"/>
              <a:t>95</a:t>
            </a:r>
            <a:r>
              <a:rPr lang="en-US" sz="2200" dirty="0"/>
              <a:t>Mo(</a:t>
            </a:r>
            <a:r>
              <a:rPr lang="en-US" sz="2200" dirty="0" err="1"/>
              <a:t>p,</a:t>
            </a:r>
            <a:r>
              <a:rPr lang="en-US" sz="2200" dirty="0" err="1">
                <a:cs typeface="Calibri"/>
              </a:rPr>
              <a:t>n</a:t>
            </a:r>
            <a:r>
              <a:rPr lang="en-US" sz="2200" dirty="0"/>
              <a:t>) and </a:t>
            </a:r>
            <a:r>
              <a:rPr lang="en-US" sz="2200" baseline="30000" dirty="0"/>
              <a:t>95m</a:t>
            </a:r>
            <a:r>
              <a:rPr lang="en-US" sz="2200" dirty="0"/>
              <a:t>Tc</a:t>
            </a:r>
            <a:r>
              <a:rPr lang="en-US" sz="2000" dirty="0"/>
              <a:t> </a:t>
            </a:r>
            <a:r>
              <a:rPr lang="en-US" sz="2200" dirty="0"/>
              <a:t> 		</a:t>
            </a:r>
            <a:r>
              <a:rPr lang="en-US" sz="2200" b="1" i="1" dirty="0"/>
              <a:t>20.0 hours </a:t>
            </a:r>
          </a:p>
          <a:p>
            <a:pPr>
              <a:buNone/>
            </a:pPr>
            <a:r>
              <a:rPr lang="en-US" sz="2400" baseline="30000" dirty="0"/>
              <a:t>	95m</a:t>
            </a:r>
            <a:r>
              <a:rPr lang="en-US" sz="2400" dirty="0"/>
              <a:t>Tc		</a:t>
            </a:r>
            <a:r>
              <a:rPr lang="en-US" sz="2400" baseline="30000" dirty="0"/>
              <a:t>95</a:t>
            </a:r>
            <a:r>
              <a:rPr lang="en-US" sz="2400" dirty="0"/>
              <a:t>Mo(</a:t>
            </a:r>
            <a:r>
              <a:rPr lang="en-US" sz="2400" dirty="0" err="1"/>
              <a:t>p,</a:t>
            </a:r>
            <a:r>
              <a:rPr lang="en-US" sz="2400" dirty="0" err="1">
                <a:cs typeface="Calibri"/>
              </a:rPr>
              <a:t>n</a:t>
            </a:r>
            <a:r>
              <a:rPr lang="en-US" sz="2400" dirty="0"/>
              <a:t>) and </a:t>
            </a:r>
            <a:r>
              <a:rPr lang="en-US" sz="2400" baseline="30000" dirty="0"/>
              <a:t>95</a:t>
            </a:r>
            <a:r>
              <a:rPr lang="en-US" sz="2400" dirty="0"/>
              <a:t>Mo(p,2</a:t>
            </a:r>
            <a:r>
              <a:rPr lang="en-US" sz="2400" dirty="0">
                <a:cs typeface="Calibri"/>
              </a:rPr>
              <a:t>n</a:t>
            </a:r>
            <a:r>
              <a:rPr lang="en-US" sz="2400" dirty="0"/>
              <a:t>) 	61 days </a:t>
            </a:r>
          </a:p>
          <a:p>
            <a:pPr>
              <a:buNone/>
            </a:pPr>
            <a:r>
              <a:rPr lang="en-US" sz="2400" baseline="30000" dirty="0"/>
              <a:t>	96</a:t>
            </a:r>
            <a:r>
              <a:rPr lang="en-US" sz="2400" dirty="0"/>
              <a:t>Tc		</a:t>
            </a:r>
            <a:r>
              <a:rPr lang="en-US" sz="2400" baseline="30000" dirty="0"/>
              <a:t>96</a:t>
            </a:r>
            <a:r>
              <a:rPr lang="en-US" sz="2400" dirty="0"/>
              <a:t>Mo(</a:t>
            </a:r>
            <a:r>
              <a:rPr lang="en-US" sz="2400" dirty="0" err="1"/>
              <a:t>p,</a:t>
            </a:r>
            <a:r>
              <a:rPr lang="en-US" sz="2400" dirty="0" err="1">
                <a:cs typeface="Calibri"/>
              </a:rPr>
              <a:t>n</a:t>
            </a:r>
            <a:r>
              <a:rPr lang="en-US" sz="2400" dirty="0"/>
              <a:t>)	 		4.28 days</a:t>
            </a:r>
          </a:p>
          <a:p>
            <a:pPr>
              <a:buNone/>
            </a:pPr>
            <a:endParaRPr lang="en-US" dirty="0"/>
          </a:p>
          <a:p>
            <a:endParaRPr lang="en-US" dirty="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Test method for meeting USP requirements</a:t>
            </a:r>
          </a:p>
        </p:txBody>
      </p:sp>
      <p:sp>
        <p:nvSpPr>
          <p:cNvPr id="3" name="Content Placeholder 2"/>
          <p:cNvSpPr>
            <a:spLocks noGrp="1"/>
          </p:cNvSpPr>
          <p:nvPr>
            <p:ph sz="quarter" idx="1"/>
          </p:nvPr>
        </p:nvSpPr>
        <p:spPr/>
        <p:txBody>
          <a:bodyPr>
            <a:normAutofit fontScale="92500"/>
          </a:bodyPr>
          <a:lstStyle/>
          <a:p>
            <a:r>
              <a:rPr lang="en-US" dirty="0"/>
              <a:t>At the end of synthesis (EOS), a known activity of the </a:t>
            </a:r>
            <a:r>
              <a:rPr lang="en-US" baseline="30000" dirty="0"/>
              <a:t>18</a:t>
            </a:r>
            <a:r>
              <a:rPr lang="en-US" dirty="0"/>
              <a:t>F or other cyclotron-produced radionuclide is placed in a </a:t>
            </a:r>
            <a:r>
              <a:rPr lang="en-US" dirty="0" err="1"/>
              <a:t>planchet</a:t>
            </a:r>
            <a:r>
              <a:rPr lang="en-US" dirty="0"/>
              <a:t> and allowed to decay for two to three days.</a:t>
            </a:r>
          </a:p>
          <a:p>
            <a:r>
              <a:rPr lang="en-US" dirty="0"/>
              <a:t>This delay time is sufficient to allow essentially all of the </a:t>
            </a:r>
            <a:r>
              <a:rPr lang="en-US" baseline="30000" dirty="0"/>
              <a:t>18</a:t>
            </a:r>
            <a:r>
              <a:rPr lang="en-US" dirty="0"/>
              <a:t>F to decay away, but still allow the </a:t>
            </a:r>
            <a:r>
              <a:rPr lang="en-US" baseline="30000" dirty="0"/>
              <a:t>55</a:t>
            </a:r>
            <a:r>
              <a:rPr lang="en-US" dirty="0"/>
              <a:t>Co activity (if any) to be quantified. Dead times for a 50% crystal are normally under 40%.</a:t>
            </a:r>
          </a:p>
          <a:p>
            <a:r>
              <a:rPr lang="en-US" dirty="0"/>
              <a:t>The </a:t>
            </a:r>
            <a:r>
              <a:rPr lang="en-US" dirty="0" err="1"/>
              <a:t>planchet</a:t>
            </a:r>
            <a:r>
              <a:rPr lang="en-US" dirty="0"/>
              <a:t>, now containing the only long-lived contaminants, is counted on a conventional </a:t>
            </a:r>
            <a:r>
              <a:rPr lang="en-US" dirty="0" err="1"/>
              <a:t>HPGe</a:t>
            </a:r>
            <a:r>
              <a:rPr lang="en-US" dirty="0"/>
              <a:t> spectrometer.</a:t>
            </a:r>
          </a:p>
          <a:p>
            <a:r>
              <a:rPr lang="en-US" dirty="0"/>
              <a:t>The results are reported as </a:t>
            </a:r>
            <a:r>
              <a:rPr lang="en-US" dirty="0" err="1"/>
              <a:t>pCi</a:t>
            </a:r>
            <a:r>
              <a:rPr lang="en-US" dirty="0"/>
              <a:t> of contaminant per </a:t>
            </a:r>
            <a:r>
              <a:rPr lang="en-US" dirty="0" err="1"/>
              <a:t>mCi</a:t>
            </a:r>
            <a:r>
              <a:rPr lang="en-US" dirty="0"/>
              <a:t> of </a:t>
            </a:r>
            <a:r>
              <a:rPr lang="en-US" baseline="30000" dirty="0"/>
              <a:t>18</a:t>
            </a:r>
            <a:r>
              <a:rPr lang="en-US" dirty="0"/>
              <a:t>F at either End of Synthesis (EOS), or at the end of useful life, as requested.</a:t>
            </a:r>
          </a:p>
          <a:p>
            <a:endParaRPr lang="en-US" dirty="0"/>
          </a:p>
          <a:p>
            <a:endParaRPr lang="en-US" dirty="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New Test Method</a:t>
            </a:r>
          </a:p>
        </p:txBody>
      </p:sp>
      <p:sp>
        <p:nvSpPr>
          <p:cNvPr id="3" name="Content Placeholder 2"/>
          <p:cNvSpPr>
            <a:spLocks noGrp="1"/>
          </p:cNvSpPr>
          <p:nvPr>
            <p:ph sz="quarter" idx="1"/>
          </p:nvPr>
        </p:nvSpPr>
        <p:spPr/>
        <p:txBody>
          <a:bodyPr>
            <a:normAutofit fontScale="92500" lnSpcReduction="10000"/>
          </a:bodyPr>
          <a:lstStyle/>
          <a:p>
            <a:r>
              <a:rPr lang="en-US" dirty="0"/>
              <a:t>The choice of EOS or end-of-life (typically 8 to 12 hours after EOS) is significant. The contaminant load for most short-lived radiopharmaceuticals is highest at the end of life since the long lived contaminants have longer half-lives than the imaging agent. Yet all other tests for cyclotron produced radiopharmaceuticals are performed at EOS.</a:t>
            </a:r>
          </a:p>
          <a:p>
            <a:r>
              <a:rPr lang="en-US" dirty="0"/>
              <a:t>The timing of the count after EOS is important to ensure the MDA for each of the possible contaminating isotopes is such that levels in excess of the required 99.5% limit can be quantified.</a:t>
            </a:r>
          </a:p>
          <a:p>
            <a:r>
              <a:rPr lang="en-US" dirty="0"/>
              <a:t>All of the contaminating radionuclides are present in the target water at the completion of the run, so we are really measuring the efficacy of the cleanup during the synthesis of the final product in the hot box.</a:t>
            </a:r>
          </a:p>
          <a:p>
            <a:endParaRPr lang="en-US" dirty="0"/>
          </a:p>
        </p:txBody>
      </p:sp>
    </p:spTree>
    <p:extLst>
      <p:ext uri="{BB962C8B-B14F-4D97-AF65-F5344CB8AC3E}">
        <p14:creationId xmlns:p14="http://schemas.microsoft.com/office/powerpoint/2010/main" val="10761175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Homeland Security Monitors</a:t>
            </a:r>
          </a:p>
        </p:txBody>
      </p:sp>
      <p:sp>
        <p:nvSpPr>
          <p:cNvPr id="3" name="Content Placeholder 2"/>
          <p:cNvSpPr>
            <a:spLocks noGrp="1"/>
          </p:cNvSpPr>
          <p:nvPr>
            <p:ph sz="quarter" idx="1"/>
          </p:nvPr>
        </p:nvSpPr>
        <p:spPr/>
        <p:txBody>
          <a:bodyPr>
            <a:normAutofit/>
          </a:bodyPr>
          <a:lstStyle/>
          <a:p>
            <a:r>
              <a:rPr lang="en-US" dirty="0"/>
              <a:t>Homeland Security Monitors, usually constructed of large plates of plastic scintillator, will alarm for the PET patient for about 48 hours after the dose is administered (15 </a:t>
            </a:r>
            <a:r>
              <a:rPr lang="en-US" dirty="0" err="1"/>
              <a:t>mCi</a:t>
            </a:r>
            <a:r>
              <a:rPr lang="en-US" dirty="0"/>
              <a:t> FDG).</a:t>
            </a:r>
          </a:p>
          <a:p>
            <a:r>
              <a:rPr lang="en-US" dirty="0"/>
              <a:t>The long-lived contaminants (if present) will cause the patient to alarm the detectors an undetermined length of time beyond this point. The long-lived contaminants do not show as “medical” isotopes in the Detective and other scanner libraries. This can create problems for the patient.</a:t>
            </a:r>
          </a:p>
          <a:p>
            <a:endParaRPr lang="en-US" dirty="0"/>
          </a:p>
        </p:txBody>
      </p:sp>
    </p:spTree>
    <p:extLst>
      <p:ext uri="{BB962C8B-B14F-4D97-AF65-F5344CB8AC3E}">
        <p14:creationId xmlns:p14="http://schemas.microsoft.com/office/powerpoint/2010/main" val="34801731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18260</TotalTime>
  <Words>2644</Words>
  <Application>Microsoft Office PowerPoint</Application>
  <PresentationFormat>On-screen Show (4:3)</PresentationFormat>
  <Paragraphs>323</Paragraphs>
  <Slides>28</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28</vt:i4>
      </vt:variant>
    </vt:vector>
  </HeadingPairs>
  <TitlesOfParts>
    <vt:vector size="37" baseType="lpstr">
      <vt:lpstr>Arial</vt:lpstr>
      <vt:lpstr>Bookman Old Style</vt:lpstr>
      <vt:lpstr>Calibri</vt:lpstr>
      <vt:lpstr>Gill Sans MT</vt:lpstr>
      <vt:lpstr>Lucida Calligraphy</vt:lpstr>
      <vt:lpstr>Times New Roman</vt:lpstr>
      <vt:lpstr>Wingdings</vt:lpstr>
      <vt:lpstr>Wingdings 3</vt:lpstr>
      <vt:lpstr>Origin</vt:lpstr>
      <vt:lpstr>Long-Lived Contaminants in Short-Lived Cyclotron-Produced Radiopharmaceuticals with Whole-Spectrum Shape Fitting </vt:lpstr>
      <vt:lpstr>18F for Positron Emission Tomography (PET) </vt:lpstr>
      <vt:lpstr>Requirements of the target window</vt:lpstr>
      <vt:lpstr>Havar® - High-Strength Non-Magnetic Alloy</vt:lpstr>
      <vt:lpstr>Contamination in the target water</vt:lpstr>
      <vt:lpstr>Observed radioactive contaminants</vt:lpstr>
      <vt:lpstr>Test method for meeting USP requirements</vt:lpstr>
      <vt:lpstr>New Test Method</vt:lpstr>
      <vt:lpstr>Homeland Security Monitors</vt:lpstr>
      <vt:lpstr>Homeland Security Monitors</vt:lpstr>
      <vt:lpstr>Analysis of the test spectra can be challenging</vt:lpstr>
      <vt:lpstr>VRF (Visual Robust Fit)</vt:lpstr>
      <vt:lpstr>Example of deconvolution with VRF</vt:lpstr>
      <vt:lpstr>Example 1, Analyzed with VRF and Standard Peak-Search Software (SPS) #1</vt:lpstr>
      <vt:lpstr>Example 1:Full fit with residuals</vt:lpstr>
      <vt:lpstr>Example 1:Fitted region 755 – 875 keV</vt:lpstr>
      <vt:lpstr>Resolution of peaks of 54Mn and 95mTc</vt:lpstr>
      <vt:lpstr>Resolution of the region of 59 keV</vt:lpstr>
      <vt:lpstr>Comparison (in pCi/mCi of 18F) as analyzed by VRF and by standard peak-search software (“SPS #1”) of Example 1</vt:lpstr>
      <vt:lpstr>Example 2, Analyzed with VRF and Standard Peak-Search Software (SPS) #2</vt:lpstr>
      <vt:lpstr>Example 2:Full fit with residuals</vt:lpstr>
      <vt:lpstr>Example 2:Fitted region 770 – 875 keV</vt:lpstr>
      <vt:lpstr>Resolution of peaks of 54Mn and 95mTc</vt:lpstr>
      <vt:lpstr>Comparison (in pCi/mCi of 18F) as analyzed by VRF and by standard peak-search software (“SPS #2”) of Example 2</vt:lpstr>
      <vt:lpstr>Conclusions</vt:lpstr>
      <vt:lpstr>Conclusions</vt:lpstr>
      <vt:lpstr>Future Work</vt:lpstr>
      <vt:lpstr>Detector Response Functions</vt:lpstr>
    </vt:vector>
  </TitlesOfParts>
  <Company>Organization Name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Comparison of EPA Method 908.0 and ASTM D6239 for Uranium in Hard Water Matrices</dc:title>
  <dc:creator>Company Name</dc:creator>
  <cp:lastModifiedBy>Bob Metzger</cp:lastModifiedBy>
  <cp:revision>328</cp:revision>
  <dcterms:created xsi:type="dcterms:W3CDTF">2014-08-08T16:40:57Z</dcterms:created>
  <dcterms:modified xsi:type="dcterms:W3CDTF">2017-02-02T20:46:27Z</dcterms:modified>
</cp:coreProperties>
</file>